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539" r:id="rId3"/>
    <p:sldMasterId id="2147484553" r:id="rId4"/>
    <p:sldMasterId id="2147484567" r:id="rId5"/>
  </p:sldMasterIdLst>
  <p:notesMasterIdLst>
    <p:notesMasterId r:id="rId67"/>
  </p:notesMasterIdLst>
  <p:sldIdLst>
    <p:sldId id="452" r:id="rId6"/>
    <p:sldId id="390" r:id="rId7"/>
    <p:sldId id="311" r:id="rId8"/>
    <p:sldId id="312" r:id="rId9"/>
    <p:sldId id="375" r:id="rId10"/>
    <p:sldId id="297" r:id="rId11"/>
    <p:sldId id="258" r:id="rId12"/>
    <p:sldId id="287" r:id="rId13"/>
    <p:sldId id="360" r:id="rId14"/>
    <p:sldId id="404" r:id="rId15"/>
    <p:sldId id="406" r:id="rId16"/>
    <p:sldId id="407" r:id="rId17"/>
    <p:sldId id="409" r:id="rId18"/>
    <p:sldId id="410" r:id="rId19"/>
    <p:sldId id="412" r:id="rId20"/>
    <p:sldId id="413" r:id="rId21"/>
    <p:sldId id="364" r:id="rId22"/>
    <p:sldId id="442" r:id="rId23"/>
    <p:sldId id="443" r:id="rId24"/>
    <p:sldId id="415" r:id="rId25"/>
    <p:sldId id="418" r:id="rId26"/>
    <p:sldId id="421" r:id="rId27"/>
    <p:sldId id="422" r:id="rId28"/>
    <p:sldId id="423" r:id="rId29"/>
    <p:sldId id="424" r:id="rId30"/>
    <p:sldId id="427" r:id="rId31"/>
    <p:sldId id="428" r:id="rId32"/>
    <p:sldId id="429" r:id="rId33"/>
    <p:sldId id="430" r:id="rId34"/>
    <p:sldId id="431" r:id="rId35"/>
    <p:sldId id="432" r:id="rId36"/>
    <p:sldId id="441" r:id="rId37"/>
    <p:sldId id="433" r:id="rId38"/>
    <p:sldId id="434" r:id="rId39"/>
    <p:sldId id="435" r:id="rId40"/>
    <p:sldId id="436" r:id="rId41"/>
    <p:sldId id="437" r:id="rId42"/>
    <p:sldId id="444" r:id="rId43"/>
    <p:sldId id="450" r:id="rId44"/>
    <p:sldId id="451" r:id="rId45"/>
    <p:sldId id="377" r:id="rId46"/>
    <p:sldId id="378" r:id="rId47"/>
    <p:sldId id="379" r:id="rId48"/>
    <p:sldId id="382" r:id="rId49"/>
    <p:sldId id="388" r:id="rId50"/>
    <p:sldId id="393" r:id="rId51"/>
    <p:sldId id="394" r:id="rId52"/>
    <p:sldId id="395" r:id="rId53"/>
    <p:sldId id="396" r:id="rId54"/>
    <p:sldId id="397" r:id="rId55"/>
    <p:sldId id="398" r:id="rId56"/>
    <p:sldId id="389" r:id="rId57"/>
    <p:sldId id="440" r:id="rId58"/>
    <p:sldId id="399" r:id="rId59"/>
    <p:sldId id="357" r:id="rId60"/>
    <p:sldId id="358" r:id="rId61"/>
    <p:sldId id="359" r:id="rId62"/>
    <p:sldId id="303" r:id="rId63"/>
    <p:sldId id="296" r:id="rId64"/>
    <p:sldId id="346" r:id="rId65"/>
    <p:sldId id="348" r:id="rId66"/>
  </p:sldIdLst>
  <p:sldSz cx="9144000" cy="6858000" type="screen4x3"/>
  <p:notesSz cx="6858000" cy="99472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2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D5747-9B38-4A97-8A32-8239BE2E3F38}" type="doc">
      <dgm:prSet loTypeId="urn:microsoft.com/office/officeart/2005/8/layout/matrix2" loCatId="matrix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4E98388D-16C7-4628-8A2B-6D7E8863D7AE}">
      <dgm:prSet phldrT="[Tekst]" custT="1"/>
      <dgm:spPr/>
      <dgm:t>
        <a:bodyPr/>
        <a:lstStyle/>
        <a:p>
          <a:r>
            <a:rPr lang="pl-PL" sz="2000" b="1" u="sng" dirty="0" err="1" smtClean="0">
              <a:solidFill>
                <a:schemeClr val="tx1"/>
              </a:solidFill>
            </a:rPr>
            <a:t>Prostatectomy</a:t>
          </a:r>
          <a:r>
            <a:rPr lang="pl-PL" sz="1300" b="1" u="sng" dirty="0" smtClean="0">
              <a:solidFill>
                <a:schemeClr val="tx1"/>
              </a:solidFill>
            </a:rPr>
            <a:t> </a:t>
          </a:r>
        </a:p>
        <a:p>
          <a:r>
            <a:rPr lang="pl-PL" sz="1600" b="1" dirty="0" smtClean="0"/>
            <a:t>*</a:t>
          </a:r>
          <a:r>
            <a:rPr lang="pl-PL" sz="1600" b="1" dirty="0" err="1" smtClean="0"/>
            <a:t>simple</a:t>
          </a:r>
          <a:r>
            <a:rPr lang="pl-PL" sz="1600" b="1" dirty="0" smtClean="0"/>
            <a:t>                          </a:t>
          </a:r>
        </a:p>
        <a:p>
          <a:r>
            <a:rPr lang="pl-PL" sz="1600" b="1" dirty="0" smtClean="0"/>
            <a:t> *</a:t>
          </a:r>
          <a:r>
            <a:rPr lang="pl-PL" sz="1600" b="1" dirty="0" err="1" smtClean="0"/>
            <a:t>nerve</a:t>
          </a:r>
          <a:r>
            <a:rPr lang="pl-PL" sz="1600" b="1" dirty="0" smtClean="0"/>
            <a:t> sparing</a:t>
          </a:r>
        </a:p>
        <a:p>
          <a:r>
            <a:rPr lang="pl-PL" sz="1600" b="1" dirty="0" smtClean="0"/>
            <a:t>*</a:t>
          </a:r>
          <a:r>
            <a:rPr lang="pl-PL" sz="1600" b="1" dirty="0" err="1" smtClean="0"/>
            <a:t>laparoscopy</a:t>
          </a:r>
          <a:endParaRPr lang="pl-PL" sz="1600" b="1" dirty="0" smtClean="0"/>
        </a:p>
        <a:p>
          <a:r>
            <a:rPr lang="pl-PL" sz="1600" b="1" dirty="0" smtClean="0"/>
            <a:t>*</a:t>
          </a:r>
          <a:r>
            <a:rPr lang="pl-PL" sz="1600" b="1" dirty="0" err="1" smtClean="0"/>
            <a:t>robotic</a:t>
          </a:r>
          <a:r>
            <a:rPr lang="pl-PL" sz="1600" b="1" dirty="0" smtClean="0"/>
            <a:t> (Da Vinci)</a:t>
          </a:r>
          <a:endParaRPr lang="pl-PL" sz="1600" b="1" dirty="0"/>
        </a:p>
      </dgm:t>
    </dgm:pt>
    <dgm:pt modelId="{97DBC578-7515-434F-A274-63B0F6EC73E9}" type="parTrans" cxnId="{A6803C05-3801-4F0A-AC31-C2EB49591894}">
      <dgm:prSet/>
      <dgm:spPr/>
      <dgm:t>
        <a:bodyPr/>
        <a:lstStyle/>
        <a:p>
          <a:endParaRPr lang="pl-PL"/>
        </a:p>
      </dgm:t>
    </dgm:pt>
    <dgm:pt modelId="{7B54D58E-127E-43E0-80F3-56A0401E44B7}" type="sibTrans" cxnId="{A6803C05-3801-4F0A-AC31-C2EB49591894}">
      <dgm:prSet/>
      <dgm:spPr/>
      <dgm:t>
        <a:bodyPr/>
        <a:lstStyle/>
        <a:p>
          <a:endParaRPr lang="pl-PL"/>
        </a:p>
      </dgm:t>
    </dgm:pt>
    <dgm:pt modelId="{A35ECD13-D457-4C61-B898-F682E18FB100}">
      <dgm:prSet phldrT="[Tekst]" custT="1"/>
      <dgm:spPr/>
      <dgm:t>
        <a:bodyPr/>
        <a:lstStyle/>
        <a:p>
          <a:r>
            <a:rPr lang="pl-PL" sz="2000" b="1" u="sng" dirty="0" err="1" smtClean="0">
              <a:solidFill>
                <a:schemeClr val="tx1"/>
              </a:solidFill>
            </a:rPr>
            <a:t>Brachytherapy</a:t>
          </a:r>
          <a:r>
            <a:rPr lang="pl-PL" sz="2000" b="1" u="sng" dirty="0" smtClean="0">
              <a:solidFill>
                <a:schemeClr val="tx1"/>
              </a:solidFill>
            </a:rPr>
            <a:t>: </a:t>
          </a:r>
        </a:p>
        <a:p>
          <a:r>
            <a:rPr lang="pl-PL" sz="1600" dirty="0" smtClean="0"/>
            <a:t>*</a:t>
          </a:r>
          <a:r>
            <a:rPr lang="pl-PL" sz="1600" dirty="0" err="1" smtClean="0"/>
            <a:t>ultraLDR</a:t>
          </a:r>
          <a:r>
            <a:rPr lang="pl-PL" sz="1600" dirty="0" smtClean="0"/>
            <a:t> (</a:t>
          </a:r>
          <a:r>
            <a:rPr lang="pl-PL" sz="1600" dirty="0" err="1" smtClean="0"/>
            <a:t>seeds</a:t>
          </a:r>
          <a:r>
            <a:rPr lang="pl-PL" sz="1600" dirty="0" smtClean="0"/>
            <a:t>)     </a:t>
          </a:r>
        </a:p>
        <a:p>
          <a:r>
            <a:rPr lang="pl-PL" sz="1600" dirty="0" smtClean="0"/>
            <a:t>*HDR   </a:t>
          </a:r>
        </a:p>
        <a:p>
          <a:r>
            <a:rPr lang="pl-PL" sz="1600" dirty="0" smtClean="0"/>
            <a:t>*PDR   </a:t>
          </a:r>
        </a:p>
        <a:p>
          <a:r>
            <a:rPr lang="pl-PL" sz="1600" dirty="0" smtClean="0"/>
            <a:t>+/- </a:t>
          </a:r>
          <a:r>
            <a:rPr lang="pl-PL" sz="1600" dirty="0" err="1" smtClean="0"/>
            <a:t>hyperthermy</a:t>
          </a:r>
          <a:endParaRPr lang="pl-PL" sz="1600" dirty="0"/>
        </a:p>
      </dgm:t>
    </dgm:pt>
    <dgm:pt modelId="{7B4468BC-A7AF-4064-A2A9-6A23538C8864}" type="parTrans" cxnId="{26D1A143-A41B-4807-BBE4-778719CACC1D}">
      <dgm:prSet/>
      <dgm:spPr/>
      <dgm:t>
        <a:bodyPr/>
        <a:lstStyle/>
        <a:p>
          <a:endParaRPr lang="pl-PL"/>
        </a:p>
      </dgm:t>
    </dgm:pt>
    <dgm:pt modelId="{3A4FD38F-FEC5-41CA-A9D2-4F7FDFCA1A2C}" type="sibTrans" cxnId="{26D1A143-A41B-4807-BBE4-778719CACC1D}">
      <dgm:prSet/>
      <dgm:spPr/>
      <dgm:t>
        <a:bodyPr/>
        <a:lstStyle/>
        <a:p>
          <a:endParaRPr lang="pl-PL"/>
        </a:p>
      </dgm:t>
    </dgm:pt>
    <dgm:pt modelId="{29BB6EE5-89CE-4BC0-A209-AD2BF6324D36}">
      <dgm:prSet phldrT="[Tekst]"/>
      <dgm:spPr/>
      <dgm:t>
        <a:bodyPr/>
        <a:lstStyle/>
        <a:p>
          <a:r>
            <a:rPr lang="pl-PL" dirty="0" smtClean="0"/>
            <a:t>*HIFU  </a:t>
          </a:r>
        </a:p>
        <a:p>
          <a:r>
            <a:rPr lang="pl-PL" dirty="0" smtClean="0"/>
            <a:t>*</a:t>
          </a:r>
          <a:r>
            <a:rPr lang="pl-PL" dirty="0" err="1" smtClean="0"/>
            <a:t>Criotherapy</a:t>
          </a:r>
          <a:r>
            <a:rPr lang="pl-PL" dirty="0" smtClean="0"/>
            <a:t> </a:t>
          </a:r>
        </a:p>
        <a:p>
          <a:r>
            <a:rPr lang="pl-PL" dirty="0" smtClean="0"/>
            <a:t>  *</a:t>
          </a:r>
          <a:r>
            <a:rPr lang="pl-PL" dirty="0" err="1" smtClean="0"/>
            <a:t>Nanoknife</a:t>
          </a:r>
          <a:endParaRPr lang="pl-PL" dirty="0" smtClean="0"/>
        </a:p>
        <a:p>
          <a:r>
            <a:rPr lang="pl-PL" dirty="0" smtClean="0"/>
            <a:t>  *</a:t>
          </a:r>
          <a:r>
            <a:rPr lang="pl-PL" dirty="0" err="1" smtClean="0"/>
            <a:t>Hormontherapy</a:t>
          </a:r>
          <a:endParaRPr lang="pl-PL" dirty="0" smtClean="0"/>
        </a:p>
        <a:p>
          <a:r>
            <a:rPr lang="pl-PL" dirty="0" smtClean="0"/>
            <a:t>*</a:t>
          </a:r>
          <a:r>
            <a:rPr lang="pl-PL" dirty="0" err="1" smtClean="0"/>
            <a:t>Chemiotherapy</a:t>
          </a:r>
          <a:endParaRPr lang="pl-PL" dirty="0" smtClean="0"/>
        </a:p>
        <a:p>
          <a:r>
            <a:rPr lang="pl-PL" dirty="0" smtClean="0"/>
            <a:t>*</a:t>
          </a:r>
          <a:r>
            <a:rPr lang="pl-PL" dirty="0" err="1" smtClean="0"/>
            <a:t>Watchful</a:t>
          </a:r>
          <a:r>
            <a:rPr lang="pl-PL" dirty="0" smtClean="0"/>
            <a:t> </a:t>
          </a:r>
          <a:r>
            <a:rPr lang="pl-PL" dirty="0" err="1" smtClean="0"/>
            <a:t>Waiting</a:t>
          </a:r>
          <a:endParaRPr lang="pl-PL" dirty="0" smtClean="0"/>
        </a:p>
        <a:p>
          <a:r>
            <a:rPr lang="pl-PL" dirty="0" smtClean="0"/>
            <a:t>*</a:t>
          </a:r>
          <a:r>
            <a:rPr lang="pl-PL" dirty="0" err="1" smtClean="0"/>
            <a:t>Active</a:t>
          </a:r>
          <a:r>
            <a:rPr lang="pl-PL" dirty="0" smtClean="0"/>
            <a:t>  </a:t>
          </a:r>
          <a:r>
            <a:rPr lang="pl-PL" dirty="0" err="1" smtClean="0"/>
            <a:t>Surveillance</a:t>
          </a:r>
          <a:endParaRPr lang="pl-PL" dirty="0"/>
        </a:p>
      </dgm:t>
    </dgm:pt>
    <dgm:pt modelId="{A528FD11-FD4C-4A9E-A870-75755BB4618B}" type="parTrans" cxnId="{D36A628E-F90D-4601-A23D-0D4F39A7892D}">
      <dgm:prSet/>
      <dgm:spPr/>
      <dgm:t>
        <a:bodyPr/>
        <a:lstStyle/>
        <a:p>
          <a:endParaRPr lang="pl-PL"/>
        </a:p>
      </dgm:t>
    </dgm:pt>
    <dgm:pt modelId="{F32CCB86-FDDA-4D6F-819C-7A2D92B4127F}" type="sibTrans" cxnId="{D36A628E-F90D-4601-A23D-0D4F39A7892D}">
      <dgm:prSet/>
      <dgm:spPr/>
      <dgm:t>
        <a:bodyPr/>
        <a:lstStyle/>
        <a:p>
          <a:endParaRPr lang="pl-PL"/>
        </a:p>
      </dgm:t>
    </dgm:pt>
    <dgm:pt modelId="{8C9547BF-2734-4637-9FAC-150179E3EC6C}">
      <dgm:prSet phldrT="[Tekst]" phldr="1"/>
      <dgm:spPr/>
      <dgm:t>
        <a:bodyPr/>
        <a:lstStyle/>
        <a:p>
          <a:endParaRPr lang="pl-PL" dirty="0"/>
        </a:p>
      </dgm:t>
    </dgm:pt>
    <dgm:pt modelId="{DEE595CC-A03C-4179-AB64-911F157FDC8B}" type="parTrans" cxnId="{0EC3E840-0FED-49D2-ACE4-50B72413AA97}">
      <dgm:prSet/>
      <dgm:spPr/>
      <dgm:t>
        <a:bodyPr/>
        <a:lstStyle/>
        <a:p>
          <a:endParaRPr lang="pl-PL"/>
        </a:p>
      </dgm:t>
    </dgm:pt>
    <dgm:pt modelId="{003EAC53-8C51-4273-9403-B2A5FBA10FF0}" type="sibTrans" cxnId="{0EC3E840-0FED-49D2-ACE4-50B72413AA97}">
      <dgm:prSet/>
      <dgm:spPr/>
      <dgm:t>
        <a:bodyPr/>
        <a:lstStyle/>
        <a:p>
          <a:endParaRPr lang="pl-PL"/>
        </a:p>
      </dgm:t>
    </dgm:pt>
    <dgm:pt modelId="{13B224E9-78FD-4196-B0BD-62D07884238C}">
      <dgm:prSet phldrT="[Tekst]" custT="1"/>
      <dgm:spPr/>
      <dgm:t>
        <a:bodyPr/>
        <a:lstStyle/>
        <a:p>
          <a:r>
            <a:rPr lang="pl-PL" sz="1600" b="1" u="sng" dirty="0" smtClean="0">
              <a:solidFill>
                <a:schemeClr val="tx1"/>
              </a:solidFill>
            </a:rPr>
            <a:t>EBRT:</a:t>
          </a:r>
        </a:p>
        <a:p>
          <a:r>
            <a:rPr lang="pl-PL" sz="1600" b="1" dirty="0" smtClean="0"/>
            <a:t>* 3D                       </a:t>
          </a:r>
        </a:p>
        <a:p>
          <a:r>
            <a:rPr lang="pl-PL" sz="1600" b="1" dirty="0" smtClean="0"/>
            <a:t> *IMRT </a:t>
          </a:r>
        </a:p>
        <a:p>
          <a:r>
            <a:rPr lang="pl-PL" sz="1600" b="1" dirty="0" smtClean="0"/>
            <a:t>*</a:t>
          </a:r>
          <a:r>
            <a:rPr lang="pl-PL" sz="1600" b="1" dirty="0" err="1" smtClean="0"/>
            <a:t>Hypofractionation</a:t>
          </a:r>
          <a:endParaRPr lang="pl-PL" sz="1600" b="1" dirty="0" smtClean="0"/>
        </a:p>
        <a:p>
          <a:r>
            <a:rPr lang="pl-PL" sz="1600" b="1" dirty="0" smtClean="0"/>
            <a:t>  *IGRT        </a:t>
          </a:r>
        </a:p>
        <a:p>
          <a:r>
            <a:rPr lang="pl-PL" sz="1600" b="1" dirty="0" smtClean="0"/>
            <a:t>*</a:t>
          </a:r>
          <a:r>
            <a:rPr lang="pl-PL" sz="1600" b="1" dirty="0" err="1" smtClean="0"/>
            <a:t>Tomotherapy</a:t>
          </a:r>
          <a:r>
            <a:rPr lang="pl-PL" sz="1600" b="1" dirty="0" smtClean="0"/>
            <a:t> </a:t>
          </a:r>
        </a:p>
        <a:p>
          <a:r>
            <a:rPr lang="pl-PL" sz="1600" b="1" dirty="0" smtClean="0"/>
            <a:t> *</a:t>
          </a:r>
          <a:r>
            <a:rPr lang="pl-PL" sz="1600" b="1" dirty="0" err="1" smtClean="0"/>
            <a:t>Cyberknife</a:t>
          </a:r>
          <a:r>
            <a:rPr lang="pl-PL" sz="1600" b="1" dirty="0" smtClean="0"/>
            <a:t>       </a:t>
          </a:r>
        </a:p>
        <a:p>
          <a:r>
            <a:rPr lang="pl-PL" sz="1600" b="1" dirty="0" smtClean="0"/>
            <a:t>*</a:t>
          </a:r>
          <a:r>
            <a:rPr lang="pl-PL" sz="1600" b="1" dirty="0" err="1" smtClean="0"/>
            <a:t>Protons</a:t>
          </a:r>
          <a:endParaRPr lang="pl-PL" sz="1600" b="1" dirty="0"/>
        </a:p>
      </dgm:t>
    </dgm:pt>
    <dgm:pt modelId="{45AFF41A-AC0F-48CE-BDF0-F55DCCA419B8}" type="parTrans" cxnId="{2C9FED44-AF05-4A60-8B1D-22A910DFFE8F}">
      <dgm:prSet/>
      <dgm:spPr/>
      <dgm:t>
        <a:bodyPr/>
        <a:lstStyle/>
        <a:p>
          <a:endParaRPr lang="pl-PL"/>
        </a:p>
      </dgm:t>
    </dgm:pt>
    <dgm:pt modelId="{993795BF-446B-4037-B4DB-2D9B560C8FFC}" type="sibTrans" cxnId="{2C9FED44-AF05-4A60-8B1D-22A910DFFE8F}">
      <dgm:prSet/>
      <dgm:spPr/>
      <dgm:t>
        <a:bodyPr/>
        <a:lstStyle/>
        <a:p>
          <a:endParaRPr lang="pl-PL"/>
        </a:p>
      </dgm:t>
    </dgm:pt>
    <dgm:pt modelId="{D4371509-206A-435F-A105-FE2E8B04AA4E}" type="pres">
      <dgm:prSet presAssocID="{964D5747-9B38-4A97-8A32-8239BE2E3F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7A5236-BE98-4DDD-8213-E58603887A9A}" type="pres">
      <dgm:prSet presAssocID="{964D5747-9B38-4A97-8A32-8239BE2E3F38}" presName="axisShape" presStyleLbl="bgShp" presStyleIdx="0" presStyleCnt="1"/>
      <dgm:spPr/>
    </dgm:pt>
    <dgm:pt modelId="{6A7B0E7C-8EE3-4C0E-BD9B-1166FD9027B8}" type="pres">
      <dgm:prSet presAssocID="{964D5747-9B38-4A97-8A32-8239BE2E3F38}" presName="rect1" presStyleLbl="node1" presStyleIdx="0" presStyleCnt="4" custScaleX="111158" custScaleY="108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F826AD-3F94-4772-8A01-C2685C9381C0}" type="pres">
      <dgm:prSet presAssocID="{964D5747-9B38-4A97-8A32-8239BE2E3F38}" presName="rect2" presStyleLbl="node1" presStyleIdx="1" presStyleCnt="4" custScaleX="108354" custScaleY="108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A58A3D-8AB2-40A1-8DE7-67B2591C6259}" type="pres">
      <dgm:prSet presAssocID="{964D5747-9B38-4A97-8A32-8239BE2E3F38}" presName="rect3" presStyleLbl="node1" presStyleIdx="2" presStyleCnt="4" custScaleX="108354" custScaleY="111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D44F4F-8B10-406C-A363-3B17B3571DFA}" type="pres">
      <dgm:prSet presAssocID="{964D5747-9B38-4A97-8A32-8239BE2E3F38}" presName="rect4" presStyleLbl="node1" presStyleIdx="3" presStyleCnt="4" custScaleX="108354" custScaleY="111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E6BA52-7961-4549-910E-A2B2E39D5006}" type="presOf" srcId="{964D5747-9B38-4A97-8A32-8239BE2E3F38}" destId="{D4371509-206A-435F-A105-FE2E8B04AA4E}" srcOrd="0" destOrd="0" presId="urn:microsoft.com/office/officeart/2005/8/layout/matrix2"/>
    <dgm:cxn modelId="{F4F848F7-C3CC-42B1-AB28-B64C65D93046}" type="presOf" srcId="{13B224E9-78FD-4196-B0BD-62D07884238C}" destId="{D6F826AD-3F94-4772-8A01-C2685C9381C0}" srcOrd="0" destOrd="0" presId="urn:microsoft.com/office/officeart/2005/8/layout/matrix2"/>
    <dgm:cxn modelId="{F1A69EB4-93D1-4F09-AA14-3441D3918578}" type="presOf" srcId="{29BB6EE5-89CE-4BC0-A209-AD2BF6324D36}" destId="{0FD44F4F-8B10-406C-A363-3B17B3571DFA}" srcOrd="0" destOrd="0" presId="urn:microsoft.com/office/officeart/2005/8/layout/matrix2"/>
    <dgm:cxn modelId="{2BE37E54-920D-45B5-ADF9-A4A709B3BE06}" type="presOf" srcId="{A35ECD13-D457-4C61-B898-F682E18FB100}" destId="{EBA58A3D-8AB2-40A1-8DE7-67B2591C6259}" srcOrd="0" destOrd="0" presId="urn:microsoft.com/office/officeart/2005/8/layout/matrix2"/>
    <dgm:cxn modelId="{A6803C05-3801-4F0A-AC31-C2EB49591894}" srcId="{964D5747-9B38-4A97-8A32-8239BE2E3F38}" destId="{4E98388D-16C7-4628-8A2B-6D7E8863D7AE}" srcOrd="0" destOrd="0" parTransId="{97DBC578-7515-434F-A274-63B0F6EC73E9}" sibTransId="{7B54D58E-127E-43E0-80F3-56A0401E44B7}"/>
    <dgm:cxn modelId="{B72A718D-B1EF-4517-B681-93CD8FC475EE}" type="presOf" srcId="{4E98388D-16C7-4628-8A2B-6D7E8863D7AE}" destId="{6A7B0E7C-8EE3-4C0E-BD9B-1166FD9027B8}" srcOrd="0" destOrd="0" presId="urn:microsoft.com/office/officeart/2005/8/layout/matrix2"/>
    <dgm:cxn modelId="{D36A628E-F90D-4601-A23D-0D4F39A7892D}" srcId="{964D5747-9B38-4A97-8A32-8239BE2E3F38}" destId="{29BB6EE5-89CE-4BC0-A209-AD2BF6324D36}" srcOrd="3" destOrd="0" parTransId="{A528FD11-FD4C-4A9E-A870-75755BB4618B}" sibTransId="{F32CCB86-FDDA-4D6F-819C-7A2D92B4127F}"/>
    <dgm:cxn modelId="{2C9FED44-AF05-4A60-8B1D-22A910DFFE8F}" srcId="{964D5747-9B38-4A97-8A32-8239BE2E3F38}" destId="{13B224E9-78FD-4196-B0BD-62D07884238C}" srcOrd="1" destOrd="0" parTransId="{45AFF41A-AC0F-48CE-BDF0-F55DCCA419B8}" sibTransId="{993795BF-446B-4037-B4DB-2D9B560C8FFC}"/>
    <dgm:cxn modelId="{26D1A143-A41B-4807-BBE4-778719CACC1D}" srcId="{964D5747-9B38-4A97-8A32-8239BE2E3F38}" destId="{A35ECD13-D457-4C61-B898-F682E18FB100}" srcOrd="2" destOrd="0" parTransId="{7B4468BC-A7AF-4064-A2A9-6A23538C8864}" sibTransId="{3A4FD38F-FEC5-41CA-A9D2-4F7FDFCA1A2C}"/>
    <dgm:cxn modelId="{0EC3E840-0FED-49D2-ACE4-50B72413AA97}" srcId="{964D5747-9B38-4A97-8A32-8239BE2E3F38}" destId="{8C9547BF-2734-4637-9FAC-150179E3EC6C}" srcOrd="4" destOrd="0" parTransId="{DEE595CC-A03C-4179-AB64-911F157FDC8B}" sibTransId="{003EAC53-8C51-4273-9403-B2A5FBA10FF0}"/>
    <dgm:cxn modelId="{60485BEC-3261-402C-B6D6-416BD3E2189A}" type="presParOf" srcId="{D4371509-206A-435F-A105-FE2E8B04AA4E}" destId="{337A5236-BE98-4DDD-8213-E58603887A9A}" srcOrd="0" destOrd="0" presId="urn:microsoft.com/office/officeart/2005/8/layout/matrix2"/>
    <dgm:cxn modelId="{B986C5F9-98B0-4DED-B103-ED929C08E4AA}" type="presParOf" srcId="{D4371509-206A-435F-A105-FE2E8B04AA4E}" destId="{6A7B0E7C-8EE3-4C0E-BD9B-1166FD9027B8}" srcOrd="1" destOrd="0" presId="urn:microsoft.com/office/officeart/2005/8/layout/matrix2"/>
    <dgm:cxn modelId="{D142602C-1ADD-40B3-9EA7-2DBF8D52E2EE}" type="presParOf" srcId="{D4371509-206A-435F-A105-FE2E8B04AA4E}" destId="{D6F826AD-3F94-4772-8A01-C2685C9381C0}" srcOrd="2" destOrd="0" presId="urn:microsoft.com/office/officeart/2005/8/layout/matrix2"/>
    <dgm:cxn modelId="{E01CB32E-D0FA-459F-8B31-8E97EFC4B591}" type="presParOf" srcId="{D4371509-206A-435F-A105-FE2E8B04AA4E}" destId="{EBA58A3D-8AB2-40A1-8DE7-67B2591C6259}" srcOrd="3" destOrd="0" presId="urn:microsoft.com/office/officeart/2005/8/layout/matrix2"/>
    <dgm:cxn modelId="{553543B0-6303-49D5-B471-EEBA6FDA5702}" type="presParOf" srcId="{D4371509-206A-435F-A105-FE2E8B04AA4E}" destId="{0FD44F4F-8B10-406C-A363-3B17B3571DF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5236-BE98-4DDD-8213-E58603887A9A}">
      <dsp:nvSpPr>
        <dsp:cNvPr id="0" name=""/>
        <dsp:cNvSpPr/>
      </dsp:nvSpPr>
      <dsp:spPr>
        <a:xfrm>
          <a:off x="1512168" y="0"/>
          <a:ext cx="5544616" cy="5544616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A7B0E7C-8EE3-4C0E-BD9B-1166FD9027B8}">
      <dsp:nvSpPr>
        <dsp:cNvPr id="0" name=""/>
        <dsp:cNvSpPr/>
      </dsp:nvSpPr>
      <dsp:spPr>
        <a:xfrm>
          <a:off x="1748834" y="270466"/>
          <a:ext cx="2465313" cy="2397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sng" kern="1200" dirty="0" err="1" smtClean="0">
              <a:solidFill>
                <a:schemeClr val="tx1"/>
              </a:solidFill>
            </a:rPr>
            <a:t>Prostatectomy</a:t>
          </a:r>
          <a:r>
            <a:rPr lang="pl-PL" sz="1300" b="1" u="sng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simple</a:t>
          </a:r>
          <a:r>
            <a:rPr lang="pl-PL" sz="1600" b="1" kern="1200" dirty="0" smtClean="0"/>
            <a:t>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*</a:t>
          </a:r>
          <a:r>
            <a:rPr lang="pl-PL" sz="1600" b="1" kern="1200" dirty="0" err="1" smtClean="0"/>
            <a:t>nerve</a:t>
          </a:r>
          <a:r>
            <a:rPr lang="pl-PL" sz="1600" b="1" kern="1200" dirty="0" smtClean="0"/>
            <a:t> sparing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laparoscopy</a:t>
          </a:r>
          <a:endParaRPr lang="pl-PL" sz="1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robotic</a:t>
          </a:r>
          <a:r>
            <a:rPr lang="pl-PL" sz="1600" b="1" kern="1200" dirty="0" smtClean="0"/>
            <a:t> (Da Vinci)</a:t>
          </a:r>
          <a:endParaRPr lang="pl-PL" sz="1600" b="1" kern="1200" dirty="0"/>
        </a:p>
      </dsp:txBody>
      <dsp:txXfrm>
        <a:off x="1865881" y="387513"/>
        <a:ext cx="2231219" cy="2163619"/>
      </dsp:txXfrm>
    </dsp:sp>
    <dsp:sp modelId="{D6F826AD-3F94-4772-8A01-C2685C9381C0}">
      <dsp:nvSpPr>
        <dsp:cNvPr id="0" name=""/>
        <dsp:cNvSpPr/>
      </dsp:nvSpPr>
      <dsp:spPr>
        <a:xfrm>
          <a:off x="4385898" y="270466"/>
          <a:ext cx="2403125" cy="23977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smtClean="0">
              <a:solidFill>
                <a:schemeClr val="tx1"/>
              </a:solidFill>
            </a:rPr>
            <a:t>EBRT: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 3D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*IMRT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Hypofractionation</a:t>
          </a:r>
          <a:endParaRPr lang="pl-P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*IGRT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Tomotherapy</a:t>
          </a:r>
          <a:r>
            <a:rPr lang="pl-PL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*</a:t>
          </a:r>
          <a:r>
            <a:rPr lang="pl-PL" sz="1600" b="1" kern="1200" dirty="0" err="1" smtClean="0"/>
            <a:t>Cyberknife</a:t>
          </a:r>
          <a:r>
            <a:rPr lang="pl-PL" sz="1600" b="1" kern="1200" dirty="0" smtClean="0"/>
            <a:t>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*</a:t>
          </a:r>
          <a:r>
            <a:rPr lang="pl-PL" sz="1600" b="1" kern="1200" dirty="0" err="1" smtClean="0"/>
            <a:t>Protons</a:t>
          </a:r>
          <a:endParaRPr lang="pl-PL" sz="1600" b="1" kern="1200" dirty="0"/>
        </a:p>
      </dsp:txBody>
      <dsp:txXfrm>
        <a:off x="4502945" y="387513"/>
        <a:ext cx="2169031" cy="2163619"/>
      </dsp:txXfrm>
    </dsp:sp>
    <dsp:sp modelId="{EBA58A3D-8AB2-40A1-8DE7-67B2591C6259}">
      <dsp:nvSpPr>
        <dsp:cNvPr id="0" name=""/>
        <dsp:cNvSpPr/>
      </dsp:nvSpPr>
      <dsp:spPr>
        <a:xfrm>
          <a:off x="1779928" y="2839930"/>
          <a:ext cx="2403125" cy="24707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sng" kern="1200" dirty="0" err="1" smtClean="0">
              <a:solidFill>
                <a:schemeClr val="tx1"/>
              </a:solidFill>
            </a:rPr>
            <a:t>Brachytherapy</a:t>
          </a:r>
          <a:r>
            <a:rPr lang="pl-PL" sz="2000" b="1" u="sng" kern="1200" dirty="0" smtClean="0">
              <a:solidFill>
                <a:schemeClr val="tx1"/>
              </a:solidFill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</a:t>
          </a:r>
          <a:r>
            <a:rPr lang="pl-PL" sz="1600" kern="1200" dirty="0" err="1" smtClean="0"/>
            <a:t>ultraLDR</a:t>
          </a:r>
          <a:r>
            <a:rPr lang="pl-PL" sz="1600" kern="1200" dirty="0" smtClean="0"/>
            <a:t> (</a:t>
          </a:r>
          <a:r>
            <a:rPr lang="pl-PL" sz="1600" kern="1200" dirty="0" err="1" smtClean="0"/>
            <a:t>seeds</a:t>
          </a:r>
          <a:r>
            <a:rPr lang="pl-PL" sz="1600" kern="1200" dirty="0" smtClean="0"/>
            <a:t>)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*HDR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*PDR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+/- </a:t>
          </a:r>
          <a:r>
            <a:rPr lang="pl-PL" sz="1600" kern="1200" dirty="0" err="1" smtClean="0"/>
            <a:t>hyperthermy</a:t>
          </a:r>
          <a:endParaRPr lang="pl-PL" sz="1600" kern="1200" dirty="0"/>
        </a:p>
      </dsp:txBody>
      <dsp:txXfrm>
        <a:off x="1897239" y="2957241"/>
        <a:ext cx="2168503" cy="2236103"/>
      </dsp:txXfrm>
    </dsp:sp>
    <dsp:sp modelId="{0FD44F4F-8B10-406C-A363-3B17B3571DFA}">
      <dsp:nvSpPr>
        <dsp:cNvPr id="0" name=""/>
        <dsp:cNvSpPr/>
      </dsp:nvSpPr>
      <dsp:spPr>
        <a:xfrm>
          <a:off x="4385898" y="2839930"/>
          <a:ext cx="2403125" cy="24707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*HIFU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</a:t>
          </a:r>
          <a:r>
            <a:rPr lang="pl-PL" sz="1600" kern="1200" dirty="0" err="1" smtClean="0"/>
            <a:t>Criotherapy</a:t>
          </a:r>
          <a:r>
            <a:rPr lang="pl-PL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 *</a:t>
          </a:r>
          <a:r>
            <a:rPr lang="pl-PL" sz="1600" kern="1200" dirty="0" err="1" smtClean="0"/>
            <a:t>Nanoknife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 *</a:t>
          </a:r>
          <a:r>
            <a:rPr lang="pl-PL" sz="1600" kern="1200" dirty="0" err="1" smtClean="0"/>
            <a:t>Hormontherapy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</a:t>
          </a:r>
          <a:r>
            <a:rPr lang="pl-PL" sz="1600" kern="1200" dirty="0" err="1" smtClean="0"/>
            <a:t>Chemiotherapy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</a:t>
          </a:r>
          <a:r>
            <a:rPr lang="pl-PL" sz="1600" kern="1200" dirty="0" err="1" smtClean="0"/>
            <a:t>Watchful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Waiting</a:t>
          </a:r>
          <a:endParaRPr lang="pl-P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*</a:t>
          </a:r>
          <a:r>
            <a:rPr lang="pl-PL" sz="1600" kern="1200" dirty="0" err="1" smtClean="0"/>
            <a:t>Active</a:t>
          </a:r>
          <a:r>
            <a:rPr lang="pl-PL" sz="1600" kern="1200" dirty="0" smtClean="0"/>
            <a:t>  </a:t>
          </a:r>
          <a:r>
            <a:rPr lang="pl-PL" sz="1600" kern="1200" dirty="0" err="1" smtClean="0"/>
            <a:t>Surveillance</a:t>
          </a:r>
          <a:endParaRPr lang="pl-PL" sz="1600" kern="1200" dirty="0"/>
        </a:p>
      </dsp:txBody>
      <dsp:txXfrm>
        <a:off x="4503209" y="2957241"/>
        <a:ext cx="2168503" cy="223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B68B77-E85E-4CEF-A4C0-2A23E9950456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1B7278-9F96-4A2B-B96F-499F71C2FD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257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725726"/>
            <a:ext cx="5485158" cy="447610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86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5037-A702-4852-BDE6-181BCBC6272C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797A-9540-4CEF-A0A9-D78DD887FF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7FD4-D6BF-4C87-82CC-039E04D26461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85A0-BE65-4035-9E45-D11B713949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F854-9B49-40F5-95A3-FC6FA8405959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AF94-87ED-4969-92ED-E20674064A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14.12.2009</a:t>
            </a:r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Kurs atestacyjny Poznań</a:t>
            </a:r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1C84-3707-478E-AEAE-6E38DC04E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03EB616-4CF3-4A2A-A748-C57144CD0F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A9E7C5-43E5-425B-BFDA-BF5B8A098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4F14D02-6BB3-489F-90FD-CFA153CCA2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2D492A8-0F7E-47D0-98C1-6867156B3C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A0C522C-3FD7-43D0-B8FD-85E2C862F6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6B848E-2F80-4086-86B5-12471A04FD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A6C4917-4973-48EF-8634-7409E9703A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E105-E1A4-4F62-B39F-1D66E6ED0BBA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56E6-54F4-45AE-B4BE-C364BD3D5B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B651F25-491A-4380-9F62-FAFD682699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BD97CF4-3CE3-4AFD-AC5C-1E5FAADE0C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2430991-B256-4B79-ACC3-852C7153D0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CC97029-AE77-48FA-A258-34BA53F198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4B5CADD-5225-47AC-AF7E-D1E20B5F6A8C}" type="datetime1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CFE8827-A3FF-48EE-8132-BF1360935A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8714791-A4EB-441E-A18B-F5812A6D4C2F}" type="datetime1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1E33514-9581-4AF2-B39E-DCB82039E6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1479793-CC6D-4955-9CCF-2FE64BEF2814}" type="datetime1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68459B7-FA6F-4306-9168-7B847F26C5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4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4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5534-BA7A-443F-A7D6-7380F697368C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6493-C8D9-4E6C-8F9E-CAF119207C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7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35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46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8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6AA6C3E7-5DFB-4960-B7D8-62E6DEE31A1E}" type="datetime1">
              <a:rPr lang="pl-PL">
                <a:solidFill>
                  <a:srgbClr val="000000"/>
                </a:solidFill>
              </a:rPr>
              <a:pPr>
                <a:defRPr/>
              </a:pPr>
              <a:t>2016-11-02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10ED7569-7AF8-438E-8AEE-DE26340FA5E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09FCC-040F-453A-A8FE-CA257C6C77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2016-11-02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C2BD-C574-44BB-A177-5D7B4E57F4E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CF8F-05A1-4663-8852-1FE48131C8BC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96F3-12BD-4308-9DEC-CBC067A75A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5F24-0909-429A-ACC9-DD6E9A0234EF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CAA9-DF0D-48BF-93C6-D0D304BE4E4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6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229600" y="606425"/>
            <a:ext cx="146050" cy="1460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91538" y="809625"/>
            <a:ext cx="127000" cy="12858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521700" y="454025"/>
            <a:ext cx="182563" cy="18256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8358188" y="582613"/>
            <a:ext cx="171450" cy="809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8339138" y="715963"/>
            <a:ext cx="163512" cy="117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8472488" y="687388"/>
            <a:ext cx="219075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49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486C-FD3B-4DBC-89EC-737EB7E20C23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1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49DE-B0CF-43C6-853B-6EBAC1C6AB6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4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1BC5-2205-4FBC-9660-A08DB49EBEB1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FFC5-35BE-47A8-ACC4-1843C741CAE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74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F7BA-CC26-40D4-BD91-6ADBE7E19253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25DCB-82A6-4068-9859-206351E7BBC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5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DAAC-9B67-4149-B481-405C85856DCA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8A75-83F3-453A-917D-1218B80AF97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2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57325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8E93-B25B-4DBE-9115-34FAE709FE0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4C18-C439-424C-94B7-D110275C576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30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A157-1CD1-407C-A65F-8BDB492D8745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D907-77A1-474F-8D0B-CD1BB1FA1CD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15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E927-94BF-450A-B0B7-379F5C1C4C76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41D5-F9CB-4FBE-ADF9-797AA308244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30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D09B-E303-438A-9A43-35E6281B431F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4EF2-DCC1-4020-BE89-D27E8A542A6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4EF0-0F3E-4516-A83B-D81948F7C8CB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5FF3-C989-43DE-95FD-770E5959733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5DA6-94BB-4E25-B026-A147DE9E0BCD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5BCF-FB2E-4F17-9AF7-7EA03F9A1E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06B3-E352-4642-8EAA-B7DBEE60B8AF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B564-6A97-4DE6-98C6-CA79A7723AE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4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566-D3FD-4BFC-9333-729AE997891E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3CFB-9E75-406C-8410-AB84DB2B8EE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6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229600" y="609600"/>
            <a:ext cx="146050" cy="1460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91538" y="814388"/>
            <a:ext cx="128587" cy="12858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523288" y="457200"/>
            <a:ext cx="182562" cy="18256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8358188" y="585788"/>
            <a:ext cx="171450" cy="809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8339138" y="719138"/>
            <a:ext cx="165100" cy="1190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8471695" y="691356"/>
            <a:ext cx="220662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1447800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60E5-1150-4365-8318-6F8D403BE9B2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12D2-A834-4BA0-BDAE-7EF9F29F261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7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5F24-0909-429A-ACC9-DD6E9A0234EF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FCAA9-DF0D-48BF-93C6-D0D304BE4E4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6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229600" y="606425"/>
            <a:ext cx="146050" cy="1460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91538" y="809625"/>
            <a:ext cx="127000" cy="12858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521700" y="454025"/>
            <a:ext cx="182563" cy="18256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8358188" y="582613"/>
            <a:ext cx="171450" cy="809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8339138" y="715963"/>
            <a:ext cx="163512" cy="117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8472488" y="687388"/>
            <a:ext cx="219075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49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486C-FD3B-4DBC-89EC-737EB7E20C23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1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49DE-B0CF-43C6-853B-6EBAC1C6AB6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2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1BC5-2205-4FBC-9660-A08DB49EBEB1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9FFC5-35BE-47A8-ACC4-1843C741CAE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F7BA-CC26-40D4-BD91-6ADBE7E19253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25DCB-82A6-4068-9859-206351E7BBC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1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DAAC-9B67-4149-B481-405C85856DCA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8A75-83F3-453A-917D-1218B80AF97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69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57325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8E93-B25B-4DBE-9115-34FAE709FE0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4C18-C439-424C-94B7-D110275C576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8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A157-1CD1-407C-A65F-8BDB492D8745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D907-77A1-474F-8D0B-CD1BB1FA1CD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EAC1-220A-4B8E-B7BA-E4BDB48118B1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7A7E-3010-46B1-A7B5-67FED20AB6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E927-94BF-450A-B0B7-379F5C1C4C76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41D5-F9CB-4FBE-ADF9-797AA308244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2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D09B-E303-438A-9A43-35E6281B431F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4EF2-DCC1-4020-BE89-D27E8A542A6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3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4EF0-0F3E-4516-A83B-D81948F7C8CB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5FF3-C989-43DE-95FD-770E5959733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2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06B3-E352-4642-8EAA-B7DBEE60B8AF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975" y="6477000"/>
            <a:ext cx="3746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B564-6A97-4DE6-98C6-CA79A7723AE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45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 descr="SM_logo_T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6391275"/>
            <a:ext cx="1968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566-D3FD-4BFC-9333-729AE997891E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3CFB-9E75-406C-8410-AB84DB2B8EE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E6C5-D2AB-4093-9CEF-E2C86ADDA31F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C81E-79B3-4138-846F-DA1FF7EF4A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CB6E-2905-4587-95D0-5943545EED48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C77D-AC72-4C34-8E2E-622DD5656E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090B-E640-46BA-AF64-9BD83A88AFA0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EADC-EF2C-4764-ACAC-E1C1B572FD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DFE9B-AF50-45BF-B3DC-B5B952301449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EA9B0-1F34-4508-9C07-E5DEEBE65E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1172295-4E5E-4404-BD6B-63A91A2C74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3600C6-0E28-474E-B796-E5D0A4F3B5E8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2016-11-02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B37471-32B9-46D0-9988-DA047E739F14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319088"/>
            <a:ext cx="8237537" cy="10842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0E7BAA-AFEF-4EB5-A5BC-AD4F325A7ECD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5A41A3-B88A-495F-AEBC-FB0FAB0AB05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  <p:sldLayoutId id="2147484565" r:id="rId12"/>
    <p:sldLayoutId id="2147484566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319088"/>
            <a:ext cx="8237537" cy="10842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0E7BAA-AFEF-4EB5-A5BC-AD4F325A7ECD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>
            <a:lvl1pPr algn="r">
              <a:defRPr sz="120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5A41A3-B88A-495F-AEBC-FB0FAB0AB05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adiation_Oncology/Prostate/RTOG_Prostat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9025" y="3573017"/>
            <a:ext cx="7473950" cy="180067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pl-PL" sz="1800" b="1" i="1" dirty="0" smtClean="0">
                <a:solidFill>
                  <a:schemeClr val="tx1"/>
                </a:solidFill>
                <a:cs typeface="Tahoma" pitchFamily="34" charset="0"/>
              </a:rPr>
              <a:t>Prof. Janusz Skowronek, MD, </a:t>
            </a:r>
            <a:r>
              <a:rPr lang="pl-PL" sz="1800" b="1" i="1" dirty="0" err="1" smtClean="0">
                <a:solidFill>
                  <a:schemeClr val="tx1"/>
                </a:solidFill>
                <a:cs typeface="Tahoma" pitchFamily="34" charset="0"/>
              </a:rPr>
              <a:t>PhD</a:t>
            </a:r>
            <a:r>
              <a:rPr lang="pl-PL" sz="1800" b="1" i="1" dirty="0" smtClean="0">
                <a:solidFill>
                  <a:schemeClr val="tx1"/>
                </a:solidFill>
                <a:cs typeface="Tahoma" pitchFamily="34" charset="0"/>
              </a:rPr>
              <a:t>,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pl-PL" sz="1800" b="1" i="1" dirty="0" err="1">
                <a:cs typeface="Tahoma" pitchFamily="34" charset="0"/>
              </a:rPr>
              <a:t>Brachytherapy</a:t>
            </a:r>
            <a:r>
              <a:rPr lang="pl-PL" sz="1800" b="1" i="1" dirty="0">
                <a:cs typeface="Tahoma" pitchFamily="34" charset="0"/>
              </a:rPr>
              <a:t> </a:t>
            </a:r>
            <a:r>
              <a:rPr lang="pl-PL" sz="1800" b="1" i="1" dirty="0" err="1" smtClean="0">
                <a:cs typeface="Tahoma" pitchFamily="34" charset="0"/>
              </a:rPr>
              <a:t>Department</a:t>
            </a:r>
            <a:r>
              <a:rPr lang="pl-PL" sz="1800" b="1" i="1" dirty="0" smtClean="0">
                <a:cs typeface="Tahoma" pitchFamily="34" charset="0"/>
              </a:rPr>
              <a:t>, </a:t>
            </a:r>
            <a:r>
              <a:rPr lang="pl-PL" sz="1800" b="1" i="1" dirty="0" err="1" smtClean="0">
                <a:cs typeface="Tahoma" pitchFamily="34" charset="0"/>
              </a:rPr>
              <a:t>Greater</a:t>
            </a:r>
            <a:r>
              <a:rPr lang="pl-PL" sz="1800" b="1" i="1" dirty="0" smtClean="0">
                <a:cs typeface="Tahoma" pitchFamily="34" charset="0"/>
              </a:rPr>
              <a:t> Poland </a:t>
            </a:r>
            <a:r>
              <a:rPr lang="pl-PL" sz="1800" b="1" i="1" dirty="0" err="1" smtClean="0">
                <a:cs typeface="Tahoma" pitchFamily="34" charset="0"/>
              </a:rPr>
              <a:t>Cancer</a:t>
            </a:r>
            <a:r>
              <a:rPr lang="pl-PL" sz="1800" b="1" i="1" dirty="0" smtClean="0">
                <a:cs typeface="Tahoma" pitchFamily="34" charset="0"/>
              </a:rPr>
              <a:t> Centre,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pl-PL" sz="1800" b="1" i="1" dirty="0" err="1" smtClean="0">
                <a:cs typeface="Tahoma" pitchFamily="34" charset="0"/>
              </a:rPr>
              <a:t>Electroradiology</a:t>
            </a:r>
            <a:r>
              <a:rPr lang="pl-PL" sz="1800" b="1" i="1" dirty="0" smtClean="0">
                <a:cs typeface="Tahoma" pitchFamily="34" charset="0"/>
              </a:rPr>
              <a:t> </a:t>
            </a:r>
            <a:r>
              <a:rPr lang="pl-PL" sz="1800" b="1" i="1" dirty="0" err="1" smtClean="0">
                <a:cs typeface="Tahoma" pitchFamily="34" charset="0"/>
              </a:rPr>
              <a:t>Department</a:t>
            </a:r>
            <a:r>
              <a:rPr lang="pl-PL" sz="1800" b="1" i="1" dirty="0" smtClean="0">
                <a:cs typeface="Tahoma" pitchFamily="34" charset="0"/>
              </a:rPr>
              <a:t>, University of </a:t>
            </a:r>
            <a:r>
              <a:rPr lang="pl-PL" sz="1800" b="1" i="1" dirty="0" err="1" smtClean="0">
                <a:cs typeface="Tahoma" pitchFamily="34" charset="0"/>
              </a:rPr>
              <a:t>Medical</a:t>
            </a:r>
            <a:r>
              <a:rPr lang="pl-PL" sz="1800" b="1" i="1" dirty="0" smtClean="0">
                <a:cs typeface="Tahoma" pitchFamily="34" charset="0"/>
              </a:rPr>
              <a:t> </a:t>
            </a:r>
            <a:r>
              <a:rPr lang="pl-PL" sz="1800" b="1" i="1" dirty="0" err="1" smtClean="0">
                <a:cs typeface="Tahoma" pitchFamily="34" charset="0"/>
              </a:rPr>
              <a:t>Sciences</a:t>
            </a:r>
            <a:r>
              <a:rPr lang="pl-PL" sz="1800" b="1" i="1" dirty="0" smtClean="0">
                <a:cs typeface="Tahoma" pitchFamily="34" charset="0"/>
              </a:rPr>
              <a:t>, </a:t>
            </a:r>
            <a:r>
              <a:rPr lang="pl-PL" sz="1800" b="1" i="1" dirty="0" err="1" smtClean="0">
                <a:cs typeface="Tahoma" pitchFamily="34" charset="0"/>
              </a:rPr>
              <a:t>Poznan</a:t>
            </a:r>
            <a:r>
              <a:rPr lang="pl-PL" sz="1800" b="1" i="1" dirty="0" smtClean="0">
                <a:cs typeface="Tahoma" pitchFamily="34" charset="0"/>
              </a:rPr>
              <a:t>, Poland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pl-PL" sz="1800" b="1" i="1" dirty="0" err="1" smtClean="0">
                <a:solidFill>
                  <a:srgbClr val="FF0000"/>
                </a:solidFill>
                <a:cs typeface="Tahoma" pitchFamily="34" charset="0"/>
              </a:rPr>
              <a:t>www.wco.pl</a:t>
            </a:r>
            <a:r>
              <a:rPr lang="pl-PL" sz="1800" b="1" i="1" dirty="0" smtClean="0">
                <a:solidFill>
                  <a:srgbClr val="FF0000"/>
                </a:solidFill>
                <a:cs typeface="Tahoma" pitchFamily="34" charset="0"/>
              </a:rPr>
              <a:t>/</a:t>
            </a:r>
            <a:r>
              <a:rPr lang="pl-PL" sz="1800" b="1" i="1" dirty="0" err="1" smtClean="0">
                <a:solidFill>
                  <a:srgbClr val="FF0000"/>
                </a:solidFill>
                <a:cs typeface="Tahoma" pitchFamily="34" charset="0"/>
              </a:rPr>
              <a:t>zb</a:t>
            </a:r>
            <a:endParaRPr lang="pl-PL" sz="1800" i="1" dirty="0" smtClean="0">
              <a:cs typeface="Tahoma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sz="1800" b="1" dirty="0" smtClean="0"/>
          </a:p>
        </p:txBody>
      </p:sp>
      <p:sp>
        <p:nvSpPr>
          <p:cNvPr id="37891" name="Tytuł 8"/>
          <p:cNvSpPr>
            <a:spLocks noGrp="1"/>
          </p:cNvSpPr>
          <p:nvPr>
            <p:ph type="ctrTitle"/>
          </p:nvPr>
        </p:nvSpPr>
        <p:spPr>
          <a:xfrm>
            <a:off x="3896657" y="1340768"/>
            <a:ext cx="5133043" cy="1470025"/>
          </a:xfrm>
        </p:spPr>
        <p:txBody>
          <a:bodyPr/>
          <a:lstStyle/>
          <a:p>
            <a:pPr eaLnBrk="1" hangingPunct="1"/>
            <a:r>
              <a:rPr lang="en-US" altLang="pl-PL" b="1" dirty="0"/>
              <a:t>Prostate trials – past and the future</a:t>
            </a:r>
            <a:endParaRPr lang="pl-PL" altLang="pl-PL" dirty="0" smtClean="0"/>
          </a:p>
        </p:txBody>
      </p:sp>
      <p:pic>
        <p:nvPicPr>
          <p:cNvPr id="37892" name="Picture 4" descr="logo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637213"/>
            <a:ext cx="2225675" cy="1152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3" name="Picture 7" descr="mag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021388"/>
            <a:ext cx="44275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\\ad1i\001profileint$\skowronek.j\Moje dokumenty\Dane osobiste\zdjęcia zawodowe\WCO02032012 (263 of 324)-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4581525"/>
            <a:ext cx="8286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C:\Users\Janusz\Desktop\Documents\Towarzystwa Naukowe\GEC-ESTRO\GEC-ESTRO Workshop Poznan 2016\banner_gec-estro4-polan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9" y="30512"/>
            <a:ext cx="3975161" cy="3110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3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AA3322-C771-4595-87E7-96CFE9AF7207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0A4F-CB10-44EA-B91C-A72A1604118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0"/>
            <a:ext cx="7886700" cy="1400175"/>
          </a:xfrm>
          <a:solidFill>
            <a:srgbClr val="002060"/>
          </a:solidFill>
          <a:extLst/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300" b="0" dirty="0" smtClean="0">
                <a:solidFill>
                  <a:srgbClr val="FFFF00"/>
                </a:solidFill>
                <a:latin typeface="Corbel" pitchFamily="34" charset="0"/>
              </a:rPr>
              <a:t>   </a:t>
            </a:r>
            <a:r>
              <a:rPr lang="en-US" altLang="en-US" sz="4400" dirty="0" smtClean="0">
                <a:solidFill>
                  <a:srgbClr val="FFFF00"/>
                </a:solidFill>
                <a:latin typeface="Corbel" pitchFamily="34" charset="0"/>
              </a:rPr>
              <a:t>Treatment Symbols Ledger- </a:t>
            </a:r>
            <a:br>
              <a:rPr lang="en-US" altLang="en-US" sz="4400" dirty="0" smtClean="0">
                <a:solidFill>
                  <a:srgbClr val="FFFF00"/>
                </a:solidFill>
                <a:latin typeface="Corbel" pitchFamily="34" charset="0"/>
              </a:rPr>
            </a:br>
            <a:r>
              <a:rPr lang="en-US" altLang="en-US" sz="4400" dirty="0" smtClean="0">
                <a:solidFill>
                  <a:srgbClr val="FFFF00"/>
                </a:solidFill>
                <a:latin typeface="Corbel" pitchFamily="34" charset="0"/>
              </a:rPr>
              <a:t>   for all risk groups graphs</a:t>
            </a:r>
            <a:endParaRPr lang="en-US" altLang="en-US" sz="2900" b="0" dirty="0" smtClean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160463" y="4716463"/>
            <a:ext cx="6019800" cy="862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prstClr val="black"/>
              </a:solidFill>
              <a:latin typeface="Corbel" pitchFamily="34" charset="0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  	 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45453" y="1533525"/>
            <a:ext cx="7853362" cy="5570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Brachytherapy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Brachytherapy alone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Brachytherapy &amp; EBRT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Brachytherapy, EBRT, &amp; ADT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HDR (Brachytherapy)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HDR &amp; ADT (Brachytherapy)</a:t>
            </a:r>
          </a:p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EBRT/IMRT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EBRT alone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EBRT &amp; ADT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Hypo EBRT</a:t>
            </a:r>
          </a:p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Protons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Protons</a:t>
            </a:r>
          </a:p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Surgery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       </a:t>
            </a: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RP Surgery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Robotic </a:t>
            </a:r>
            <a:r>
              <a:rPr lang="en-US" altLang="en-US" sz="1600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Surgery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RP Surgery &amp; EBRT</a:t>
            </a:r>
            <a:endParaRPr lang="en-US" altLang="en-US" sz="1600" dirty="0">
              <a:solidFill>
                <a:prstClr val="black"/>
              </a:solidFill>
              <a:latin typeface="Corbel" pitchFamily="34" charset="0"/>
              <a:cs typeface="Arial" charset="0"/>
            </a:endParaRPr>
          </a:p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Cryotherapy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      Cryotherapy</a:t>
            </a:r>
          </a:p>
          <a:p>
            <a:pPr>
              <a:defRPr/>
            </a:pPr>
            <a:r>
              <a:rPr lang="en-US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HIFU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>       HIFU</a:t>
            </a:r>
            <a:endParaRPr lang="en-US" altLang="en-US" sz="1600" dirty="0">
              <a:solidFill>
                <a:prstClr val="black"/>
              </a:solidFill>
              <a:latin typeface="Corbel" pitchFamily="34" charset="0"/>
              <a:cs typeface="Arial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FFC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  <a:t/>
            </a:r>
            <a:br>
              <a:rPr lang="en-US" altLang="en-US" b="1" dirty="0">
                <a:solidFill>
                  <a:srgbClr val="FFC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rPr>
            </a:br>
            <a:endParaRPr lang="en-US" b="1" dirty="0">
              <a:solidFill>
                <a:srgbClr val="FFC8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Arial" charset="0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143000" y="6267450"/>
            <a:ext cx="339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6089650" y="6407150"/>
            <a:ext cx="257333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6435" y="3863023"/>
            <a:ext cx="114300" cy="103187"/>
          </a:xfrm>
          <a:prstGeom prst="ellipse">
            <a:avLst/>
          </a:prstGeom>
          <a:solidFill>
            <a:srgbClr val="8CE33D"/>
          </a:solidFill>
          <a:ln>
            <a:solidFill>
              <a:srgbClr val="8CE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2153" y="5798503"/>
            <a:ext cx="114300" cy="10318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738" y="1915795"/>
            <a:ext cx="114300" cy="1031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84652" y="2124197"/>
            <a:ext cx="122237" cy="122237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7865" y="4789805"/>
            <a:ext cx="136525" cy="1254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84652" y="2813587"/>
            <a:ext cx="136525" cy="12541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005" y="6275070"/>
            <a:ext cx="136525" cy="1254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815" y="4336415"/>
            <a:ext cx="136525" cy="1254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990" y="3357245"/>
            <a:ext cx="136525" cy="1254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6595" y="2617153"/>
            <a:ext cx="138113" cy="1254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" y="5055235"/>
            <a:ext cx="136525" cy="127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96595" y="2380395"/>
            <a:ext cx="138113" cy="160337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8978" y="5314315"/>
            <a:ext cx="114300" cy="103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708933" y="3571374"/>
            <a:ext cx="138113" cy="160337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2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21130-6DD5-4626-AAA1-8CB551A029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32DB2-A52F-4249-B644-6BC251DE4F8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21130-6DD5-4626-AAA1-8CB551A029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BBCA4-13BB-49C1-B406-4234FC9BE04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0A157-1CD1-407C-A65F-8BDB492D874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AD907-77A1-474F-8D0B-CD1BB1FA1CD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21130-6DD5-4626-AAA1-8CB551A029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49CC-9133-4E52-A017-7378A88D116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21130-6DD5-4626-AAA1-8CB551A029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E8A-0A55-49A1-9C3B-83CB77074B1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21130-6DD5-4626-AAA1-8CB551A029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11/2/2016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7F5D-89AB-4A84-9D70-F0E2A03DF4F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"/>
            <a:ext cx="9144000" cy="6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850" y="152400"/>
            <a:ext cx="691515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b="1" dirty="0" smtClean="0">
                <a:solidFill>
                  <a:srgbClr val="FFFF00"/>
                </a:solidFill>
              </a:rPr>
              <a:t>Summary </a:t>
            </a:r>
            <a:r>
              <a:rPr lang="de-AT" b="1" dirty="0" err="1" smtClean="0">
                <a:solidFill>
                  <a:srgbClr val="FFFF00"/>
                </a:solidFill>
              </a:rPr>
              <a:t>evidence</a:t>
            </a:r>
            <a:r>
              <a:rPr lang="de-AT" b="1" dirty="0" smtClean="0">
                <a:solidFill>
                  <a:srgbClr val="FFFF00"/>
                </a:solidFill>
              </a:rPr>
              <a:t> </a:t>
            </a:r>
            <a:r>
              <a:rPr lang="de-AT" b="1" dirty="0" err="1" smtClean="0">
                <a:solidFill>
                  <a:srgbClr val="FFFF00"/>
                </a:solidFill>
              </a:rPr>
              <a:t>prostate</a:t>
            </a:r>
            <a:r>
              <a:rPr lang="de-AT" b="1" dirty="0" smtClean="0">
                <a:solidFill>
                  <a:srgbClr val="FFFF00"/>
                </a:solidFill>
              </a:rPr>
              <a:t> </a:t>
            </a:r>
            <a:r>
              <a:rPr lang="de-AT" b="1" dirty="0" err="1" smtClean="0">
                <a:solidFill>
                  <a:srgbClr val="FFFF00"/>
                </a:solidFill>
              </a:rPr>
              <a:t>cancer</a:t>
            </a:r>
            <a:endParaRPr lang="de-AT" b="1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441450"/>
            <a:ext cx="7453312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de-AT" b="1" dirty="0" smtClean="0"/>
              <a:t>Low </a:t>
            </a:r>
            <a:r>
              <a:rPr lang="de-AT" b="1" dirty="0" err="1" smtClean="0"/>
              <a:t>Risk</a:t>
            </a:r>
            <a:endParaRPr lang="de-AT" b="1" dirty="0" smtClean="0"/>
          </a:p>
          <a:p>
            <a:pPr marL="0" indent="0">
              <a:buFont typeface="Arial" charset="0"/>
              <a:buNone/>
              <a:defRPr/>
            </a:pPr>
            <a:r>
              <a:rPr lang="de-AT" dirty="0"/>
              <a:t>	</a:t>
            </a:r>
            <a:r>
              <a:rPr lang="de-AT" i="1" dirty="0" smtClean="0"/>
              <a:t>BT </a:t>
            </a:r>
            <a:r>
              <a:rPr lang="de-AT" i="1" dirty="0" err="1" smtClean="0"/>
              <a:t>is</a:t>
            </a:r>
            <a:r>
              <a:rPr lang="de-AT" i="1" dirty="0" smtClean="0"/>
              <a:t> </a:t>
            </a:r>
            <a:r>
              <a:rPr lang="de-AT" i="1" dirty="0" err="1" smtClean="0"/>
              <a:t>as</a:t>
            </a:r>
            <a:r>
              <a:rPr lang="de-AT" i="1" dirty="0" smtClean="0"/>
              <a:t> </a:t>
            </a:r>
            <a:r>
              <a:rPr lang="de-AT" i="1" dirty="0" err="1" smtClean="0"/>
              <a:t>effective</a:t>
            </a:r>
            <a:r>
              <a:rPr lang="de-AT" i="1" dirty="0" smtClean="0"/>
              <a:t> </a:t>
            </a:r>
            <a:r>
              <a:rPr lang="de-AT" i="1" dirty="0" err="1" smtClean="0"/>
              <a:t>as</a:t>
            </a:r>
            <a:r>
              <a:rPr lang="de-AT" i="1" dirty="0" smtClean="0"/>
              <a:t> EBRT </a:t>
            </a:r>
            <a:r>
              <a:rPr lang="de-AT" i="1" dirty="0" err="1" smtClean="0"/>
              <a:t>or</a:t>
            </a:r>
            <a:r>
              <a:rPr lang="de-AT" i="1" dirty="0" smtClean="0"/>
              <a:t> RPE</a:t>
            </a:r>
            <a:r>
              <a:rPr lang="de-AT" dirty="0" smtClean="0"/>
              <a:t> (</a:t>
            </a:r>
            <a:r>
              <a:rPr lang="de-AT" dirty="0" err="1" smtClean="0"/>
              <a:t>or</a:t>
            </a:r>
            <a:r>
              <a:rPr lang="de-AT" dirty="0" smtClean="0"/>
              <a:t> AS &gt;65 y) </a:t>
            </a:r>
          </a:p>
          <a:p>
            <a:pPr marL="0" indent="0">
              <a:buFont typeface="Arial" charset="0"/>
              <a:buNone/>
              <a:defRPr/>
            </a:pPr>
            <a:r>
              <a:rPr lang="de-AT" dirty="0" smtClean="0"/>
              <a:t>	different </a:t>
            </a:r>
            <a:r>
              <a:rPr lang="de-AT" dirty="0" err="1" smtClean="0"/>
              <a:t>morbidity</a:t>
            </a:r>
            <a:r>
              <a:rPr lang="de-AT" dirty="0" smtClean="0"/>
              <a:t>/PRO profiles </a:t>
            </a:r>
          </a:p>
          <a:p>
            <a:pPr>
              <a:buFont typeface="Arial" charset="0"/>
              <a:buChar char="•"/>
              <a:defRPr/>
            </a:pPr>
            <a:r>
              <a:rPr lang="de-AT" b="1" dirty="0" smtClean="0"/>
              <a:t>Intermediate </a:t>
            </a:r>
            <a:r>
              <a:rPr lang="de-AT" b="1" dirty="0" err="1" smtClean="0"/>
              <a:t>Risk</a:t>
            </a:r>
            <a:endParaRPr lang="de-AT" b="1" dirty="0" smtClean="0"/>
          </a:p>
          <a:p>
            <a:pPr marL="0" indent="0">
              <a:buFont typeface="Arial" charset="0"/>
              <a:buNone/>
              <a:defRPr/>
            </a:pPr>
            <a:r>
              <a:rPr lang="de-AT" dirty="0"/>
              <a:t>	</a:t>
            </a:r>
            <a:r>
              <a:rPr lang="de-AT" i="1" dirty="0" smtClean="0"/>
              <a:t>BT*+EBRT** (BT </a:t>
            </a:r>
            <a:r>
              <a:rPr lang="de-AT" i="1" dirty="0" err="1" smtClean="0"/>
              <a:t>alone</a:t>
            </a:r>
            <a:r>
              <a:rPr lang="de-AT" i="1" dirty="0" smtClean="0"/>
              <a:t>) at least </a:t>
            </a:r>
            <a:r>
              <a:rPr lang="de-AT" i="1" dirty="0" err="1" smtClean="0"/>
              <a:t>as</a:t>
            </a:r>
            <a:r>
              <a:rPr lang="de-AT" i="1" dirty="0" smtClean="0"/>
              <a:t> </a:t>
            </a:r>
            <a:r>
              <a:rPr lang="de-AT" i="1" dirty="0" err="1" smtClean="0"/>
              <a:t>effective</a:t>
            </a:r>
            <a:r>
              <a:rPr lang="de-AT" i="1" dirty="0" smtClean="0"/>
              <a:t> </a:t>
            </a:r>
            <a:r>
              <a:rPr lang="de-AT" i="1" dirty="0" err="1" smtClean="0"/>
              <a:t>as</a:t>
            </a:r>
            <a:r>
              <a:rPr lang="de-AT" i="1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de-AT" i="1" dirty="0" smtClean="0"/>
              <a:t>	EBRT alone** or RPE</a:t>
            </a:r>
          </a:p>
          <a:p>
            <a:pPr marL="0" indent="0">
              <a:buFont typeface="Arial" charset="0"/>
              <a:buNone/>
              <a:defRPr/>
            </a:pPr>
            <a:r>
              <a:rPr lang="de-AT" dirty="0" smtClean="0"/>
              <a:t>	different </a:t>
            </a:r>
            <a:r>
              <a:rPr lang="de-AT" dirty="0" err="1" smtClean="0"/>
              <a:t>morbidity</a:t>
            </a:r>
            <a:r>
              <a:rPr lang="de-AT" dirty="0" smtClean="0"/>
              <a:t>/PRO profiles</a:t>
            </a:r>
          </a:p>
          <a:p>
            <a:pPr>
              <a:buFont typeface="Arial" charset="0"/>
              <a:buChar char="•"/>
              <a:defRPr/>
            </a:pPr>
            <a:r>
              <a:rPr lang="de-AT" b="1" dirty="0" smtClean="0"/>
              <a:t>High </a:t>
            </a:r>
            <a:r>
              <a:rPr lang="de-AT" b="1" dirty="0" err="1" smtClean="0"/>
              <a:t>Risk</a:t>
            </a:r>
            <a:endParaRPr lang="de-AT" b="1" dirty="0" smtClean="0"/>
          </a:p>
          <a:p>
            <a:pPr marL="0" indent="0">
              <a:buFont typeface="Arial" charset="0"/>
              <a:buNone/>
              <a:defRPr/>
            </a:pPr>
            <a:r>
              <a:rPr lang="de-AT" dirty="0"/>
              <a:t>	</a:t>
            </a:r>
            <a:r>
              <a:rPr lang="de-AT" i="1" dirty="0" smtClean="0"/>
              <a:t>BT*+EBRT** </a:t>
            </a:r>
            <a:r>
              <a:rPr lang="de-AT" i="1" dirty="0" err="1" smtClean="0"/>
              <a:t>superior</a:t>
            </a:r>
            <a:r>
              <a:rPr lang="de-AT" i="1" dirty="0" smtClean="0"/>
              <a:t> </a:t>
            </a:r>
            <a:r>
              <a:rPr lang="de-AT" i="1" dirty="0" err="1" smtClean="0"/>
              <a:t>to</a:t>
            </a:r>
            <a:r>
              <a:rPr lang="de-AT" i="1" dirty="0" smtClean="0"/>
              <a:t> RPE </a:t>
            </a:r>
            <a:r>
              <a:rPr lang="de-AT" i="1" dirty="0" err="1" smtClean="0"/>
              <a:t>or</a:t>
            </a:r>
            <a:r>
              <a:rPr lang="de-AT" i="1" dirty="0" smtClean="0"/>
              <a:t> EBRT </a:t>
            </a:r>
            <a:r>
              <a:rPr lang="de-AT" i="1" dirty="0" err="1" smtClean="0"/>
              <a:t>alone</a:t>
            </a:r>
            <a:r>
              <a:rPr lang="de-AT" i="1" dirty="0" smtClean="0"/>
              <a:t>**</a:t>
            </a:r>
            <a:endParaRPr lang="de-AT" i="1" dirty="0"/>
          </a:p>
        </p:txBody>
      </p:sp>
      <p:sp>
        <p:nvSpPr>
          <p:cNvPr id="61444" name="Textfeld 3"/>
          <p:cNvSpPr txBox="1">
            <a:spLocks noChangeArrowheads="1"/>
          </p:cNvSpPr>
          <p:nvPr/>
        </p:nvSpPr>
        <p:spPr bwMode="auto">
          <a:xfrm>
            <a:off x="900113" y="6210300"/>
            <a:ext cx="816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/>
              <a:t>**Hormonal treatment, as indicated, is not considered here</a:t>
            </a:r>
          </a:p>
        </p:txBody>
      </p:sp>
      <p:sp>
        <p:nvSpPr>
          <p:cNvPr id="61445" name="Textfeld 4"/>
          <p:cNvSpPr txBox="1">
            <a:spLocks noChangeArrowheads="1"/>
          </p:cNvSpPr>
          <p:nvPr/>
        </p:nvSpPr>
        <p:spPr bwMode="auto">
          <a:xfrm>
            <a:off x="981075" y="5748338"/>
            <a:ext cx="4335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/>
              <a:t>*I-125 LDR or Ir 192 HDR BT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ASTRO 2016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sz="1200" dirty="0" smtClean="0">
                <a:solidFill>
                  <a:srgbClr val="FFFF00"/>
                </a:solidFill>
              </a:rPr>
              <a:t>Bradley </a:t>
            </a:r>
            <a:r>
              <a:rPr lang="pl-PL" sz="1200" dirty="0" err="1" smtClean="0">
                <a:solidFill>
                  <a:srgbClr val="FFFF00"/>
                </a:solidFill>
              </a:rPr>
              <a:t>Prestidge</a:t>
            </a:r>
            <a:r>
              <a:rPr lang="pl-PL" sz="1200" dirty="0" smtClean="0">
                <a:solidFill>
                  <a:srgbClr val="FFFF00"/>
                </a:solidFill>
              </a:rPr>
              <a:t>, Past – </a:t>
            </a:r>
            <a:r>
              <a:rPr lang="pl-PL" sz="1200" dirty="0" err="1" smtClean="0">
                <a:solidFill>
                  <a:srgbClr val="FFFF00"/>
                </a:solidFill>
              </a:rPr>
              <a:t>President</a:t>
            </a:r>
            <a:r>
              <a:rPr lang="pl-PL" sz="1200" dirty="0" smtClean="0">
                <a:solidFill>
                  <a:srgbClr val="FFFF00"/>
                </a:solidFill>
              </a:rPr>
              <a:t> ABS, Bon </a:t>
            </a:r>
            <a:r>
              <a:rPr lang="pl-PL" sz="1200" dirty="0" err="1" smtClean="0">
                <a:solidFill>
                  <a:srgbClr val="FFFF00"/>
                </a:solidFill>
              </a:rPr>
              <a:t>Secours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Cancer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Institute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at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DePaul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Medical</a:t>
            </a:r>
            <a:r>
              <a:rPr lang="pl-PL" sz="1200" dirty="0" smtClean="0">
                <a:solidFill>
                  <a:srgbClr val="FFFF00"/>
                </a:solidFill>
              </a:rPr>
              <a:t> Center in Norfolk, Virginia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pl-PL" b="1" dirty="0" err="1" smtClean="0"/>
              <a:t>Phase</a:t>
            </a:r>
            <a:r>
              <a:rPr lang="pl-PL" b="1" dirty="0" smtClean="0"/>
              <a:t> III </a:t>
            </a:r>
            <a:r>
              <a:rPr lang="pl-PL" b="1" dirty="0" err="1" smtClean="0"/>
              <a:t>Trial</a:t>
            </a:r>
            <a:endParaRPr lang="pl-PL" b="1" dirty="0" smtClean="0"/>
          </a:p>
          <a:p>
            <a:pPr algn="ctr"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Brachytherapy alone can control intermediate-risk prostate cancer</a:t>
            </a:r>
          </a:p>
          <a:p>
            <a:pPr>
              <a:defRPr/>
            </a:pPr>
            <a:endParaRPr lang="pl-PL" sz="1400" b="1" dirty="0" smtClean="0"/>
          </a:p>
          <a:p>
            <a:pPr>
              <a:defRPr/>
            </a:pPr>
            <a:endParaRPr lang="pl-PL" sz="1400" b="1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/>
              <a:t>579 </a:t>
            </a:r>
            <a:r>
              <a:rPr lang="pl-PL" sz="2000" b="1" dirty="0" err="1" smtClean="0"/>
              <a:t>patients</a:t>
            </a:r>
            <a:r>
              <a:rPr lang="en-US" sz="2000" b="1" dirty="0" smtClean="0"/>
              <a:t> (</a:t>
            </a:r>
            <a:r>
              <a:rPr lang="pl-PL" sz="2000" b="1" dirty="0" smtClean="0"/>
              <a:t>median </a:t>
            </a:r>
            <a:r>
              <a:rPr lang="pl-PL" sz="2000" b="1" dirty="0" err="1" smtClean="0"/>
              <a:t>age</a:t>
            </a:r>
            <a:r>
              <a:rPr lang="pl-PL" sz="2000" b="1" dirty="0" smtClean="0"/>
              <a:t> –</a:t>
            </a:r>
            <a:r>
              <a:rPr lang="en-US" sz="2000" b="1" dirty="0" smtClean="0"/>
              <a:t> 67 </a:t>
            </a:r>
            <a:r>
              <a:rPr lang="pl-PL" sz="2000" b="1" dirty="0" err="1" smtClean="0"/>
              <a:t>years</a:t>
            </a:r>
            <a:r>
              <a:rPr lang="en-US" sz="2000" b="1" dirty="0" smtClean="0"/>
              <a:t>)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intermediate-risk</a:t>
            </a:r>
            <a:r>
              <a:rPr lang="pl-PL" sz="2000" b="1" dirty="0" smtClean="0"/>
              <a:t> , </a:t>
            </a:r>
            <a:r>
              <a:rPr lang="en-US" sz="2000" b="1" dirty="0" smtClean="0"/>
              <a:t>T1c (67%) </a:t>
            </a:r>
            <a:r>
              <a:rPr lang="pl-PL" sz="2000" b="1" dirty="0" smtClean="0"/>
              <a:t>-</a:t>
            </a:r>
            <a:r>
              <a:rPr lang="en-US" sz="2000" b="1" dirty="0" smtClean="0"/>
              <a:t> T2b</a:t>
            </a:r>
            <a:r>
              <a:rPr lang="pl-PL" sz="2000" b="1" dirty="0" smtClean="0"/>
              <a:t>, G</a:t>
            </a:r>
            <a:r>
              <a:rPr lang="en-US" sz="2000" b="1" dirty="0" err="1" smtClean="0"/>
              <a:t>leason</a:t>
            </a:r>
            <a:r>
              <a:rPr lang="en-US" sz="2000" b="1" dirty="0" smtClean="0"/>
              <a:t> score </a:t>
            </a:r>
            <a:r>
              <a:rPr lang="pl-PL" sz="2000" b="1" dirty="0" smtClean="0"/>
              <a:t>– </a:t>
            </a:r>
            <a:r>
              <a:rPr lang="en-US" sz="2000" b="1" dirty="0" smtClean="0"/>
              <a:t>2 </a:t>
            </a:r>
            <a:r>
              <a:rPr lang="pl-PL" sz="2000" b="1" dirty="0" smtClean="0"/>
              <a:t>- </a:t>
            </a:r>
            <a:r>
              <a:rPr lang="en-US" sz="2000" b="1" dirty="0" smtClean="0"/>
              <a:t>6</a:t>
            </a:r>
            <a:r>
              <a:rPr lang="pl-PL" sz="2000" b="1" dirty="0" smtClean="0"/>
              <a:t>, </a:t>
            </a:r>
            <a:r>
              <a:rPr lang="en-US" sz="2000" b="1" dirty="0" smtClean="0"/>
              <a:t>PSA 10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ng</a:t>
            </a:r>
            <a:r>
              <a:rPr lang="pl-PL" sz="2000" b="1" dirty="0" smtClean="0"/>
              <a:t>/ml</a:t>
            </a:r>
            <a:r>
              <a:rPr lang="en-US" sz="2000" b="1" dirty="0" smtClean="0"/>
              <a:t> </a:t>
            </a:r>
            <a:r>
              <a:rPr lang="pl-PL" sz="2000" b="1" dirty="0" smtClean="0"/>
              <a:t>–</a:t>
            </a:r>
            <a:r>
              <a:rPr lang="en-US" sz="2000" b="1" dirty="0" smtClean="0"/>
              <a:t> 20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ng</a:t>
            </a:r>
            <a:r>
              <a:rPr lang="pl-PL" sz="2000" b="1" dirty="0" smtClean="0"/>
              <a:t>/ml</a:t>
            </a:r>
            <a:r>
              <a:rPr lang="en-US" sz="2000" b="1" dirty="0" smtClean="0"/>
              <a:t>, </a:t>
            </a:r>
            <a:r>
              <a:rPr lang="pl-PL" sz="2000" b="1" dirty="0" err="1" smtClean="0"/>
              <a:t>or</a:t>
            </a:r>
            <a:r>
              <a:rPr lang="pl-PL" sz="2000" b="1" dirty="0" smtClean="0"/>
              <a:t> </a:t>
            </a:r>
            <a:r>
              <a:rPr lang="en-US" sz="2000" b="1" dirty="0" smtClean="0"/>
              <a:t>Gleason score 7 </a:t>
            </a:r>
            <a:r>
              <a:rPr lang="pl-PL" sz="2000" b="1" dirty="0" smtClean="0"/>
              <a:t>and</a:t>
            </a:r>
            <a:r>
              <a:rPr lang="en-US" sz="2000" b="1" dirty="0" smtClean="0"/>
              <a:t> PSA </a:t>
            </a:r>
            <a:r>
              <a:rPr lang="pl-PL" sz="2000" b="1" dirty="0" smtClean="0"/>
              <a:t>&lt;</a:t>
            </a:r>
            <a:r>
              <a:rPr lang="en-US" sz="2000" b="1" dirty="0" smtClean="0"/>
              <a:t> 10 (89%)</a:t>
            </a:r>
            <a:r>
              <a:rPr lang="pl-PL" sz="2000" b="1" dirty="0" smtClean="0"/>
              <a:t>,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Group I</a:t>
            </a:r>
            <a:r>
              <a:rPr lang="pl-PL" sz="2000" b="1" dirty="0" smtClean="0"/>
              <a:t> -  BT </a:t>
            </a:r>
            <a:r>
              <a:rPr lang="pl-PL" sz="2000" b="1" dirty="0" err="1" smtClean="0"/>
              <a:t>only</a:t>
            </a:r>
            <a:r>
              <a:rPr lang="pl-PL" sz="2000" b="1" dirty="0" smtClean="0"/>
              <a:t> – 292 </a:t>
            </a:r>
            <a:r>
              <a:rPr lang="pl-PL" sz="2000" b="1" dirty="0" err="1" smtClean="0"/>
              <a:t>patients</a:t>
            </a:r>
            <a:r>
              <a:rPr lang="pl-PL" sz="2000" b="1" dirty="0" smtClean="0"/>
              <a:t>, I-125 </a:t>
            </a:r>
            <a:r>
              <a:rPr lang="pl-PL" sz="2000" b="1" dirty="0" err="1" smtClean="0"/>
              <a:t>or</a:t>
            </a:r>
            <a:r>
              <a:rPr lang="pl-PL" sz="2000" b="1" dirty="0" smtClean="0"/>
              <a:t> Pd-103, 146 </a:t>
            </a:r>
            <a:r>
              <a:rPr lang="pl-PL" sz="2000" b="1" dirty="0" err="1" smtClean="0"/>
              <a:t>Gy</a:t>
            </a:r>
            <a:r>
              <a:rPr lang="pl-PL" sz="2000" b="1" dirty="0" smtClean="0"/>
              <a:t>,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Group II </a:t>
            </a:r>
            <a:r>
              <a:rPr lang="pl-PL" sz="2000" b="1" dirty="0" smtClean="0"/>
              <a:t>– </a:t>
            </a:r>
            <a:r>
              <a:rPr lang="pl-PL" sz="2000" b="1" dirty="0" err="1" smtClean="0"/>
              <a:t>Combined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treatment</a:t>
            </a:r>
            <a:r>
              <a:rPr lang="pl-PL" sz="2000" b="1" dirty="0" smtClean="0"/>
              <a:t> – 287 </a:t>
            </a:r>
            <a:r>
              <a:rPr lang="pl-PL" sz="2000" b="1" dirty="0" err="1" smtClean="0"/>
              <a:t>patients</a:t>
            </a:r>
            <a:r>
              <a:rPr lang="pl-PL" sz="2000" b="1" dirty="0" smtClean="0"/>
              <a:t> (EBRT 45 </a:t>
            </a:r>
            <a:r>
              <a:rPr lang="pl-PL" sz="2000" b="1" dirty="0" err="1" smtClean="0"/>
              <a:t>Gy</a:t>
            </a:r>
            <a:r>
              <a:rPr lang="pl-PL" sz="2000" b="1" dirty="0" smtClean="0"/>
              <a:t>) + I-125 </a:t>
            </a:r>
            <a:r>
              <a:rPr lang="pl-PL" sz="2000" b="1" dirty="0" err="1" smtClean="0"/>
              <a:t>or</a:t>
            </a:r>
            <a:r>
              <a:rPr lang="pl-PL" sz="2000" b="1" dirty="0" smtClean="0"/>
              <a:t> Pd-103, 110 </a:t>
            </a:r>
            <a:r>
              <a:rPr lang="pl-PL" sz="2000" b="1" dirty="0" err="1" smtClean="0"/>
              <a:t>Gy</a:t>
            </a:r>
            <a:r>
              <a:rPr lang="pl-PL" sz="2000" b="1" dirty="0" smtClean="0"/>
              <a:t>,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b="1" dirty="0" err="1" smtClean="0"/>
              <a:t>Follow-up</a:t>
            </a:r>
            <a:r>
              <a:rPr lang="pl-PL" sz="2000" b="1" dirty="0" smtClean="0"/>
              <a:t> (median) – 6.7 </a:t>
            </a:r>
            <a:r>
              <a:rPr lang="pl-PL" sz="2000" b="1" dirty="0" err="1" smtClean="0"/>
              <a:t>years</a:t>
            </a:r>
            <a:r>
              <a:rPr lang="pl-PL" sz="2000" b="1" dirty="0" smtClean="0"/>
              <a:t>,</a:t>
            </a:r>
          </a:p>
          <a:p>
            <a:pPr algn="ctr"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PFS – Group I   – 86%, 5 </a:t>
            </a:r>
            <a:r>
              <a:rPr lang="pl-PL" sz="2000" b="1" dirty="0" err="1" smtClean="0">
                <a:solidFill>
                  <a:srgbClr val="FF0000"/>
                </a:solidFill>
              </a:rPr>
              <a:t>years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follow-up</a:t>
            </a:r>
            <a:r>
              <a:rPr lang="pl-PL" sz="2000" b="1" dirty="0" smtClean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  <a:defRPr/>
            </a:pP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               Group II  - 85%, 5 </a:t>
            </a:r>
            <a:r>
              <a:rPr lang="pl-PL" sz="2000" b="1" dirty="0" err="1" smtClean="0">
                <a:solidFill>
                  <a:srgbClr val="FF0000"/>
                </a:solidFill>
              </a:rPr>
              <a:t>years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</a:rPr>
              <a:t>follow-up</a:t>
            </a:r>
            <a:r>
              <a:rPr lang="pl-PL" sz="2000" b="1" dirty="0" smtClean="0">
                <a:solidFill>
                  <a:srgbClr val="FF0000"/>
                </a:solidFill>
              </a:rPr>
              <a:t>, p = 0.0006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ASTRO 2016</a:t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sz="1200" dirty="0" smtClean="0">
                <a:solidFill>
                  <a:srgbClr val="FFFF00"/>
                </a:solidFill>
              </a:rPr>
              <a:t>Bradley </a:t>
            </a:r>
            <a:r>
              <a:rPr lang="pl-PL" sz="1200" dirty="0" err="1" smtClean="0">
                <a:solidFill>
                  <a:srgbClr val="FFFF00"/>
                </a:solidFill>
              </a:rPr>
              <a:t>Prestidge</a:t>
            </a:r>
            <a:r>
              <a:rPr lang="pl-PL" sz="1200" dirty="0" smtClean="0">
                <a:solidFill>
                  <a:srgbClr val="FFFF00"/>
                </a:solidFill>
              </a:rPr>
              <a:t>, Past – </a:t>
            </a:r>
            <a:r>
              <a:rPr lang="pl-PL" sz="1200" dirty="0" err="1" smtClean="0">
                <a:solidFill>
                  <a:srgbClr val="FFFF00"/>
                </a:solidFill>
              </a:rPr>
              <a:t>President</a:t>
            </a:r>
            <a:r>
              <a:rPr lang="pl-PL" sz="1200" dirty="0" smtClean="0">
                <a:solidFill>
                  <a:srgbClr val="FFFF00"/>
                </a:solidFill>
              </a:rPr>
              <a:t> ABS, Bon </a:t>
            </a:r>
            <a:r>
              <a:rPr lang="pl-PL" sz="1200" dirty="0" err="1" smtClean="0">
                <a:solidFill>
                  <a:srgbClr val="FFFF00"/>
                </a:solidFill>
              </a:rPr>
              <a:t>Secours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Cancer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Institute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at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DePaul</a:t>
            </a:r>
            <a:r>
              <a:rPr lang="pl-PL" sz="1200" dirty="0" smtClean="0">
                <a:solidFill>
                  <a:srgbClr val="FFFF00"/>
                </a:solidFill>
              </a:rPr>
              <a:t> </a:t>
            </a:r>
            <a:r>
              <a:rPr lang="pl-PL" sz="1200" dirty="0" err="1" smtClean="0">
                <a:solidFill>
                  <a:srgbClr val="FFFF00"/>
                </a:solidFill>
              </a:rPr>
              <a:t>Medical</a:t>
            </a:r>
            <a:r>
              <a:rPr lang="pl-PL" sz="1200" dirty="0" smtClean="0">
                <a:solidFill>
                  <a:srgbClr val="FFFF00"/>
                </a:solidFill>
              </a:rPr>
              <a:t> Center in Norfolk, Virginia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addition of external beam therapy to brachytherapy did not significantly extend PFS among men with intermediate-risk prostate cancer</a:t>
            </a: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pl-PL" b="1" dirty="0" err="1" smtClean="0"/>
              <a:t>Additionally</a:t>
            </a:r>
            <a:r>
              <a:rPr lang="pl-PL" b="1" dirty="0" smtClean="0"/>
              <a:t> – </a:t>
            </a:r>
            <a:r>
              <a:rPr lang="pl-PL" b="1" dirty="0" err="1" smtClean="0"/>
              <a:t>lower</a:t>
            </a:r>
            <a:r>
              <a:rPr lang="pl-PL" b="1" dirty="0" smtClean="0"/>
              <a:t> </a:t>
            </a:r>
            <a:r>
              <a:rPr lang="pl-PL" b="1" dirty="0" err="1" smtClean="0"/>
              <a:t>complication</a:t>
            </a:r>
            <a:r>
              <a:rPr lang="pl-PL" b="1" dirty="0" smtClean="0"/>
              <a:t> </a:t>
            </a:r>
            <a:r>
              <a:rPr lang="pl-PL" b="1" dirty="0" err="1" smtClean="0"/>
              <a:t>rate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group I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“This means men with intermediate-risk prostate cancer may be quite well managed with brachytherapy alone” </a:t>
            </a:r>
            <a:r>
              <a:rPr lang="pl-PL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Prestidge</a:t>
            </a:r>
            <a:endParaRPr lang="pl-PL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342" y="332656"/>
            <a:ext cx="5616624" cy="994122"/>
          </a:xfrm>
          <a:solidFill>
            <a:srgbClr val="002060"/>
          </a:solidFill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Radium? – no </a:t>
            </a:r>
            <a:r>
              <a:rPr lang="pl-PL" b="1" dirty="0" err="1" smtClean="0">
                <a:solidFill>
                  <a:srgbClr val="FFFF00"/>
                </a:solidFill>
              </a:rPr>
              <a:t>way</a:t>
            </a:r>
            <a:r>
              <a:rPr lang="pl-PL" b="1" dirty="0" smtClean="0">
                <a:solidFill>
                  <a:srgbClr val="FFFF00"/>
                </a:solidFill>
              </a:rPr>
              <a:t>….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\\srv-file-int\010profileint$\skowronek.j\Moje dokumenty\Towarzystwa Naukowe\GEC-ESTRO\GEC-ESTRO Workshop Poznan 2016\z Mortona slajdy\slajd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00044" cy="48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  <a:solidFill>
            <a:srgbClr val="002060"/>
          </a:solidFill>
        </p:spPr>
        <p:txBody>
          <a:bodyPr/>
          <a:lstStyle/>
          <a:p>
            <a:r>
              <a:rPr lang="pl-PL" sz="2800" b="1" dirty="0">
                <a:solidFill>
                  <a:srgbClr val="FFFF00"/>
                </a:solidFill>
              </a:rPr>
              <a:t>ASCENDE‐RT </a:t>
            </a:r>
            <a:r>
              <a:rPr lang="pl-PL" sz="2800" b="1" dirty="0" err="1" smtClean="0">
                <a:solidFill>
                  <a:srgbClr val="FFFF00"/>
                </a:solidFill>
              </a:rPr>
              <a:t>trial</a:t>
            </a:r>
            <a:r>
              <a:rPr lang="pl-PL" sz="2800" b="1" dirty="0" smtClean="0">
                <a:solidFill>
                  <a:srgbClr val="FFFF00"/>
                </a:solidFill>
              </a:rPr>
              <a:t> </a:t>
            </a:r>
            <a:br>
              <a:rPr lang="pl-PL" sz="2800" b="1" dirty="0" smtClean="0">
                <a:solidFill>
                  <a:srgbClr val="FFFF00"/>
                </a:solidFill>
              </a:rPr>
            </a:br>
            <a:r>
              <a:rPr lang="pl-PL" sz="1600" dirty="0">
                <a:solidFill>
                  <a:srgbClr val="FFFF00"/>
                </a:solidFill>
              </a:rPr>
              <a:t>Morris WJ, </a:t>
            </a:r>
            <a:r>
              <a:rPr lang="pl-PL" sz="1600" dirty="0" err="1">
                <a:solidFill>
                  <a:srgbClr val="FFFF00"/>
                </a:solidFill>
              </a:rPr>
              <a:t>Tyldesley</a:t>
            </a:r>
            <a:r>
              <a:rPr lang="pl-PL" sz="1600" dirty="0">
                <a:solidFill>
                  <a:srgbClr val="FFFF00"/>
                </a:solidFill>
              </a:rPr>
              <a:t> S, Pai HH, et al. </a:t>
            </a:r>
            <a:r>
              <a:rPr lang="pl-PL" sz="1600" dirty="0" smtClean="0">
                <a:solidFill>
                  <a:srgbClr val="FFFF00"/>
                </a:solidFill>
              </a:rPr>
              <a:t/>
            </a:r>
            <a:br>
              <a:rPr lang="pl-PL" sz="1600" dirty="0" smtClean="0">
                <a:solidFill>
                  <a:srgbClr val="FFFF00"/>
                </a:solidFill>
              </a:rPr>
            </a:br>
            <a:r>
              <a:rPr lang="pl-PL" sz="1600" dirty="0" smtClean="0">
                <a:solidFill>
                  <a:srgbClr val="FFFF00"/>
                </a:solidFill>
              </a:rPr>
              <a:t>A </a:t>
            </a:r>
            <a:r>
              <a:rPr lang="pl-PL" sz="1600" dirty="0" err="1">
                <a:solidFill>
                  <a:srgbClr val="FFFF00"/>
                </a:solidFill>
              </a:rPr>
              <a:t>multicenter</a:t>
            </a:r>
            <a:r>
              <a:rPr lang="pl-PL" sz="1600" dirty="0">
                <a:solidFill>
                  <a:srgbClr val="FFFF00"/>
                </a:solidFill>
              </a:rPr>
              <a:t>, </a:t>
            </a:r>
            <a:r>
              <a:rPr lang="pl-PL" sz="1600" dirty="0" err="1">
                <a:solidFill>
                  <a:srgbClr val="FFFF00"/>
                </a:solidFill>
              </a:rPr>
              <a:t>randomized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trial</a:t>
            </a:r>
            <a:r>
              <a:rPr lang="pl-PL" sz="1600" dirty="0">
                <a:solidFill>
                  <a:srgbClr val="FFFF00"/>
                </a:solidFill>
              </a:rPr>
              <a:t> of </a:t>
            </a:r>
            <a:r>
              <a:rPr lang="pl-PL" sz="1600" dirty="0" err="1">
                <a:solidFill>
                  <a:srgbClr val="FFFF00"/>
                </a:solidFill>
              </a:rPr>
              <a:t>dose-escalated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external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beam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radiation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therapy</a:t>
            </a:r>
            <a:r>
              <a:rPr lang="pl-PL" sz="1600" dirty="0">
                <a:solidFill>
                  <a:srgbClr val="FFFF00"/>
                </a:solidFill>
              </a:rPr>
              <a:t> (EBRT-B) versus </a:t>
            </a:r>
            <a:r>
              <a:rPr lang="pl-PL" sz="1600" dirty="0" err="1">
                <a:solidFill>
                  <a:srgbClr val="FFFF00"/>
                </a:solidFill>
              </a:rPr>
              <a:t>low-dose-rate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brachytherapy</a:t>
            </a:r>
            <a:r>
              <a:rPr lang="pl-PL" sz="1600" dirty="0">
                <a:solidFill>
                  <a:srgbClr val="FFFF00"/>
                </a:solidFill>
              </a:rPr>
              <a:t> (LDR-B) for men with </a:t>
            </a:r>
            <a:r>
              <a:rPr lang="pl-PL" sz="1600" dirty="0" err="1">
                <a:solidFill>
                  <a:srgbClr val="FFFF00"/>
                </a:solidFill>
              </a:rPr>
              <a:t>unfavorable-risk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localized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prostate</a:t>
            </a:r>
            <a:r>
              <a:rPr lang="pl-PL" sz="1600" dirty="0">
                <a:solidFill>
                  <a:srgbClr val="FFFF00"/>
                </a:solidFill>
              </a:rPr>
              <a:t> </a:t>
            </a:r>
            <a:r>
              <a:rPr lang="pl-PL" sz="1600" dirty="0" err="1">
                <a:solidFill>
                  <a:srgbClr val="FFFF00"/>
                </a:solidFill>
              </a:rPr>
              <a:t>cancer</a:t>
            </a:r>
            <a:r>
              <a:rPr lang="pl-PL" sz="1600" dirty="0">
                <a:solidFill>
                  <a:srgbClr val="FFFF00"/>
                </a:solidFill>
              </a:rPr>
              <a:t>. </a:t>
            </a:r>
            <a:r>
              <a:rPr lang="pl-PL" sz="1600" dirty="0" smtClean="0">
                <a:solidFill>
                  <a:srgbClr val="FFFF00"/>
                </a:solidFill>
              </a:rPr>
              <a:t/>
            </a:r>
            <a:br>
              <a:rPr lang="pl-PL" sz="1600" dirty="0" smtClean="0">
                <a:solidFill>
                  <a:srgbClr val="FFFF00"/>
                </a:solidFill>
              </a:rPr>
            </a:br>
            <a:r>
              <a:rPr lang="en-US" sz="1200" i="1" dirty="0">
                <a:solidFill>
                  <a:srgbClr val="FFFF00"/>
                </a:solidFill>
              </a:rPr>
              <a:t>BC Cancer Agency: Vancouver, Vancouver Island, Southern Interior, and Fraser Valley Centers, BC</a:t>
            </a:r>
            <a:br>
              <a:rPr lang="en-US" sz="1200" i="1" dirty="0">
                <a:solidFill>
                  <a:srgbClr val="FFFF00"/>
                </a:solidFill>
              </a:rPr>
            </a:br>
            <a:r>
              <a:rPr lang="pl-PL" sz="1200" i="1" dirty="0" err="1">
                <a:solidFill>
                  <a:srgbClr val="FFFF00"/>
                </a:solidFill>
              </a:rPr>
              <a:t>Sunnybrook</a:t>
            </a:r>
            <a:r>
              <a:rPr lang="pl-PL" sz="1200" i="1" dirty="0">
                <a:solidFill>
                  <a:srgbClr val="FFFF00"/>
                </a:solidFill>
              </a:rPr>
              <a:t> </a:t>
            </a:r>
            <a:r>
              <a:rPr lang="pl-PL" sz="1200" i="1" dirty="0" err="1">
                <a:solidFill>
                  <a:srgbClr val="FFFF00"/>
                </a:solidFill>
              </a:rPr>
              <a:t>Cancer</a:t>
            </a:r>
            <a:r>
              <a:rPr lang="pl-PL" sz="1200" i="1" dirty="0">
                <a:solidFill>
                  <a:srgbClr val="FFFF00"/>
                </a:solidFill>
              </a:rPr>
              <a:t> Centre, </a:t>
            </a:r>
            <a:r>
              <a:rPr lang="pl-PL" sz="1200" i="1" dirty="0" err="1">
                <a:solidFill>
                  <a:srgbClr val="FFFF00"/>
                </a:solidFill>
              </a:rPr>
              <a:t>Princess</a:t>
            </a:r>
            <a:r>
              <a:rPr lang="pl-PL" sz="1200" i="1" dirty="0">
                <a:solidFill>
                  <a:srgbClr val="FFFF00"/>
                </a:solidFill>
              </a:rPr>
              <a:t> Margaret </a:t>
            </a:r>
            <a:r>
              <a:rPr lang="pl-PL" sz="1200" i="1" dirty="0" err="1">
                <a:solidFill>
                  <a:srgbClr val="FFFF00"/>
                </a:solidFill>
              </a:rPr>
              <a:t>Hospital</a:t>
            </a:r>
            <a:r>
              <a:rPr lang="pl-PL" sz="1200" i="1" dirty="0">
                <a:solidFill>
                  <a:srgbClr val="FFFF00"/>
                </a:solidFill>
              </a:rPr>
              <a:t>, Toronto, </a:t>
            </a:r>
            <a:r>
              <a:rPr lang="pl-PL" sz="1200" i="1" dirty="0" smtClean="0">
                <a:solidFill>
                  <a:srgbClr val="FFFF00"/>
                </a:solidFill>
              </a:rPr>
              <a:t>Ontario</a:t>
            </a:r>
            <a:endParaRPr lang="pl-PL" sz="1200" i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ASCENDE-RT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ndrogen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uppression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/>
              <a:t>ombined with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lective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/>
              <a:t>odal</a:t>
            </a:r>
            <a:r>
              <a:rPr lang="pl-PL" b="1" dirty="0" smtClean="0"/>
              <a:t> </a:t>
            </a:r>
            <a:r>
              <a:rPr lang="en-US" b="1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/>
              <a:t>ose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scalated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/>
              <a:t>adiation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herapy</a:t>
            </a:r>
            <a:endParaRPr lang="pl-PL" b="1" dirty="0"/>
          </a:p>
          <a:p>
            <a:r>
              <a:rPr lang="en-US" sz="2400" b="1" dirty="0" smtClean="0"/>
              <a:t>ASCENDE‐RT </a:t>
            </a:r>
            <a:r>
              <a:rPr lang="en-US" sz="2400" b="1" dirty="0"/>
              <a:t>trial is the first and only existing </a:t>
            </a:r>
            <a:r>
              <a:rPr lang="en-US" sz="2400" b="1" dirty="0" smtClean="0"/>
              <a:t>randomized</a:t>
            </a:r>
            <a:r>
              <a:rPr lang="pl-PL" sz="2400" b="1" dirty="0" smtClean="0"/>
              <a:t> </a:t>
            </a:r>
            <a:r>
              <a:rPr lang="en-US" sz="2400" b="1" dirty="0" smtClean="0"/>
              <a:t>comparison </a:t>
            </a:r>
            <a:r>
              <a:rPr lang="en-US" sz="2400" b="1" dirty="0"/>
              <a:t>of low‐dose‐rate prostate brachytherapy (LDR‐PB) for prostate cancer with any other method </a:t>
            </a:r>
            <a:r>
              <a:rPr lang="en-US" sz="2400" b="1" dirty="0" smtClean="0"/>
              <a:t>of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curative</a:t>
            </a:r>
            <a:r>
              <a:rPr lang="pl-PL" sz="2400" b="1" dirty="0" smtClean="0"/>
              <a:t> </a:t>
            </a:r>
            <a:r>
              <a:rPr lang="pl-PL" sz="2400" b="1" dirty="0" err="1"/>
              <a:t>radiation</a:t>
            </a:r>
            <a:r>
              <a:rPr lang="pl-PL" sz="2400" b="1" dirty="0"/>
              <a:t> </a:t>
            </a:r>
            <a:r>
              <a:rPr lang="pl-PL" sz="2400" b="1" dirty="0" err="1"/>
              <a:t>therapy</a:t>
            </a:r>
            <a:r>
              <a:rPr lang="pl-PL" sz="2400" b="1" dirty="0"/>
              <a:t>. </a:t>
            </a:r>
            <a:endParaRPr lang="pl-PL" sz="2400" b="1" dirty="0" smtClean="0"/>
          </a:p>
          <a:p>
            <a:endParaRPr lang="pl-PL" sz="2400" b="1" dirty="0" smtClean="0"/>
          </a:p>
          <a:p>
            <a:pPr marL="0" indent="0" algn="ctr">
              <a:buNone/>
            </a:pPr>
            <a:r>
              <a:rPr lang="pl-PL" sz="1800" b="1" i="1" dirty="0" err="1" smtClean="0"/>
              <a:t>Results</a:t>
            </a:r>
            <a:r>
              <a:rPr lang="pl-PL" sz="1800" b="1" i="1" dirty="0" smtClean="0"/>
              <a:t> </a:t>
            </a:r>
            <a:r>
              <a:rPr lang="pl-PL" sz="1800" b="1" i="1" dirty="0" err="1"/>
              <a:t>presented</a:t>
            </a:r>
            <a:r>
              <a:rPr lang="pl-PL" sz="1800" b="1" i="1" dirty="0"/>
              <a:t> on 2015 ASCO </a:t>
            </a:r>
            <a:r>
              <a:rPr lang="pl-PL" sz="1800" b="1" i="1" dirty="0" err="1"/>
              <a:t>Annual</a:t>
            </a:r>
            <a:r>
              <a:rPr lang="pl-PL" sz="1800" b="1" i="1" dirty="0"/>
              <a:t> Meeting and ABS 2015</a:t>
            </a:r>
          </a:p>
          <a:p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0824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FF0000"/>
                </a:solidFill>
              </a:rPr>
              <a:t>Learning </a:t>
            </a:r>
            <a:r>
              <a:rPr lang="pl-PL" sz="2800" b="1" dirty="0" err="1">
                <a:solidFill>
                  <a:srgbClr val="FF0000"/>
                </a:solidFill>
              </a:rPr>
              <a:t>objectives</a:t>
            </a:r>
            <a:endParaRPr lang="pl-PL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• To be aware of first reported RTC of </a:t>
            </a:r>
            <a:r>
              <a:rPr lang="en-US" sz="2800" b="1" dirty="0" smtClean="0"/>
              <a:t>dose</a:t>
            </a:r>
            <a:r>
              <a:rPr lang="pl-PL" sz="2800" b="1" dirty="0" smtClean="0"/>
              <a:t> </a:t>
            </a:r>
            <a:r>
              <a:rPr lang="en-US" sz="2800" b="1" dirty="0" smtClean="0"/>
              <a:t>escalated </a:t>
            </a:r>
            <a:r>
              <a:rPr lang="en-US" sz="2800" b="1" dirty="0"/>
              <a:t>EBRT vs. LDR </a:t>
            </a:r>
            <a:r>
              <a:rPr lang="en-US" sz="2800" b="1" dirty="0" err="1" smtClean="0"/>
              <a:t>prosta</a:t>
            </a:r>
            <a:r>
              <a:rPr lang="pl-PL" sz="2800" b="1" dirty="0" smtClean="0"/>
              <a:t>t</a:t>
            </a:r>
            <a:r>
              <a:rPr lang="en-US" sz="2800" b="1" dirty="0" smtClean="0"/>
              <a:t>e boost</a:t>
            </a:r>
            <a:r>
              <a:rPr lang="pl-PL" sz="2800" b="1" dirty="0" smtClean="0"/>
              <a:t> </a:t>
            </a:r>
            <a:r>
              <a:rPr lang="en-US" sz="2800" b="1" i="1" dirty="0" smtClean="0"/>
              <a:t>(“</a:t>
            </a:r>
            <a:r>
              <a:rPr lang="en-US" sz="2800" b="1" i="1" dirty="0"/>
              <a:t>triple therapy”) </a:t>
            </a:r>
            <a:r>
              <a:rPr lang="en-US" sz="2800" b="1" dirty="0"/>
              <a:t>in High-Tier </a:t>
            </a:r>
            <a:r>
              <a:rPr lang="en-US" sz="2800" b="1" dirty="0" smtClean="0"/>
              <a:t>Intermediate</a:t>
            </a:r>
            <a:r>
              <a:rPr lang="pl-PL" sz="2800" b="1" dirty="0" smtClean="0"/>
              <a:t> and </a:t>
            </a:r>
            <a:r>
              <a:rPr lang="pl-PL" sz="2800" b="1" dirty="0"/>
              <a:t>High </a:t>
            </a:r>
            <a:r>
              <a:rPr lang="pl-PL" sz="2800" b="1" dirty="0" err="1"/>
              <a:t>Risk</a:t>
            </a:r>
            <a:r>
              <a:rPr lang="pl-PL" sz="2800" b="1" dirty="0"/>
              <a:t> </a:t>
            </a:r>
            <a:r>
              <a:rPr lang="pl-PL" sz="2800" b="1" dirty="0" err="1" smtClean="0"/>
              <a:t>pCa</a:t>
            </a:r>
            <a:endParaRPr lang="pl-PL" sz="2800" b="1" dirty="0" smtClean="0"/>
          </a:p>
          <a:p>
            <a:pPr marL="0" indent="0">
              <a:buNone/>
            </a:pPr>
            <a:endParaRPr lang="pl-PL" sz="2800" b="1" dirty="0"/>
          </a:p>
          <a:p>
            <a:pPr marL="0" indent="0">
              <a:buNone/>
            </a:pPr>
            <a:r>
              <a:rPr lang="pl-PL" sz="2800" b="1" dirty="0"/>
              <a:t>• To </a:t>
            </a:r>
            <a:r>
              <a:rPr lang="pl-PL" sz="2800" b="1" dirty="0" err="1" smtClean="0"/>
              <a:t>describe</a:t>
            </a:r>
            <a:r>
              <a:rPr lang="pl-PL" sz="2800" b="1" dirty="0" smtClean="0"/>
              <a:t>:</a:t>
            </a:r>
            <a:endParaRPr lang="pl-PL" sz="2800" b="1" dirty="0"/>
          </a:p>
          <a:p>
            <a:pPr marL="0" indent="0">
              <a:buNone/>
            </a:pPr>
            <a:r>
              <a:rPr lang="pl-PL" sz="2800" b="1" dirty="0"/>
              <a:t>– </a:t>
            </a:r>
            <a:r>
              <a:rPr lang="pl-PL" sz="2800" b="1" dirty="0" err="1"/>
              <a:t>Clinical</a:t>
            </a:r>
            <a:r>
              <a:rPr lang="pl-PL" sz="2800" b="1" dirty="0"/>
              <a:t> and PSA </a:t>
            </a:r>
            <a:r>
              <a:rPr lang="pl-PL" sz="2800" b="1" dirty="0" err="1"/>
              <a:t>outcomes</a:t>
            </a:r>
            <a:endParaRPr lang="pl-PL" sz="2800" b="1" dirty="0"/>
          </a:p>
          <a:p>
            <a:pPr marL="0" indent="0">
              <a:buNone/>
            </a:pPr>
            <a:r>
              <a:rPr lang="en-US" sz="2800" b="1" dirty="0"/>
              <a:t>– Incidence and prevalence of late GU and </a:t>
            </a:r>
            <a:r>
              <a:rPr lang="en-US" sz="2800" b="1" dirty="0" smtClean="0"/>
              <a:t>GI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toxicity</a:t>
            </a:r>
            <a:r>
              <a:rPr lang="pl-PL" sz="2800" b="1" dirty="0" smtClean="0"/>
              <a:t> </a:t>
            </a:r>
            <a:r>
              <a:rPr lang="pl-PL" sz="2800" b="1" dirty="0"/>
              <a:t>in </a:t>
            </a:r>
            <a:r>
              <a:rPr lang="pl-PL" sz="2800" b="1" dirty="0" smtClean="0"/>
              <a:t> </a:t>
            </a:r>
          </a:p>
          <a:p>
            <a:pPr marL="0" indent="0">
              <a:buNone/>
            </a:pPr>
            <a:r>
              <a:rPr lang="pl-PL" sz="2800" b="1" dirty="0"/>
              <a:t> </a:t>
            </a:r>
            <a:r>
              <a:rPr lang="pl-PL" sz="2800" b="1" dirty="0" smtClean="0"/>
              <a:t>  </a:t>
            </a:r>
            <a:r>
              <a:rPr lang="pl-PL" sz="2800" b="1" dirty="0" err="1" smtClean="0"/>
              <a:t>this</a:t>
            </a:r>
            <a:r>
              <a:rPr lang="pl-PL" sz="2800" b="1" dirty="0" smtClean="0"/>
              <a:t> </a:t>
            </a:r>
            <a:r>
              <a:rPr lang="pl-PL" sz="2800" b="1" dirty="0" err="1"/>
              <a:t>population</a:t>
            </a:r>
            <a:endParaRPr lang="pl-PL" sz="2800" b="1" dirty="0"/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3110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2" y="1125538"/>
            <a:ext cx="715678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93981"/>
            <a:ext cx="8424862" cy="49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36517"/>
            <a:ext cx="8424862" cy="51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" y="1298575"/>
            <a:ext cx="84105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77" y="1125538"/>
            <a:ext cx="6897334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79" y="1125538"/>
            <a:ext cx="6890529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25" y="1125538"/>
            <a:ext cx="70092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9641"/>
            <a:ext cx="8424862" cy="52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l-PL" altLang="pl-PL" sz="4000" b="1" dirty="0" smtClean="0">
                <a:solidFill>
                  <a:srgbClr val="FFFF00"/>
                </a:solidFill>
              </a:rPr>
              <a:t/>
            </a:r>
            <a:br>
              <a:rPr lang="pl-PL" altLang="pl-PL" sz="4000" b="1" dirty="0" smtClean="0">
                <a:solidFill>
                  <a:srgbClr val="FFFF00"/>
                </a:solidFill>
              </a:rPr>
            </a:br>
            <a:r>
              <a:rPr lang="pl-PL" altLang="pl-PL" sz="4000" b="1" dirty="0" err="1" smtClean="0">
                <a:solidFill>
                  <a:srgbClr val="FFFF00"/>
                </a:solidFill>
              </a:rPr>
              <a:t>Prostate</a:t>
            </a:r>
            <a:r>
              <a:rPr lang="pl-PL" altLang="pl-PL" sz="4000" b="1" dirty="0" smtClean="0">
                <a:solidFill>
                  <a:srgbClr val="FFFF00"/>
                </a:solidFill>
              </a:rPr>
              <a:t> </a:t>
            </a:r>
            <a:r>
              <a:rPr lang="pl-PL" altLang="pl-PL" sz="4000" b="1" dirty="0" err="1" smtClean="0">
                <a:solidFill>
                  <a:srgbClr val="FFFF00"/>
                </a:solidFill>
              </a:rPr>
              <a:t>cancer</a:t>
            </a:r>
            <a:r>
              <a:rPr lang="pl-PL" altLang="pl-PL" sz="4000" b="1" dirty="0" smtClean="0">
                <a:solidFill>
                  <a:srgbClr val="FFFF00"/>
                </a:solidFill>
              </a:rPr>
              <a:t> - </a:t>
            </a:r>
            <a:r>
              <a:rPr lang="pl-PL" altLang="pl-PL" sz="4000" b="1" dirty="0" err="1" smtClean="0">
                <a:solidFill>
                  <a:srgbClr val="FFFF00"/>
                </a:solidFill>
              </a:rPr>
              <a:t>treatment</a:t>
            </a:r>
            <a:r>
              <a:rPr lang="pl-PL" altLang="pl-PL" sz="4000" b="1" dirty="0" smtClean="0">
                <a:solidFill>
                  <a:srgbClr val="FFFF00"/>
                </a:solidFill>
              </a:rPr>
              <a:t/>
            </a:r>
            <a:br>
              <a:rPr lang="pl-PL" altLang="pl-PL" sz="4000" b="1" dirty="0" smtClean="0">
                <a:solidFill>
                  <a:srgbClr val="FFFF00"/>
                </a:solidFill>
              </a:rPr>
            </a:br>
            <a:endParaRPr lang="pl-PL" altLang="pl-PL" sz="4000" b="1" dirty="0" smtClean="0">
              <a:solidFill>
                <a:srgbClr val="FFFF00"/>
              </a:solidFill>
            </a:endParaRPr>
          </a:p>
        </p:txBody>
      </p:sp>
      <p:sp>
        <p:nvSpPr>
          <p:cNvPr id="45059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462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pl-PL" altLang="pl-PL" smtClean="0"/>
              <a:t>Surgery</a:t>
            </a:r>
          </a:p>
        </p:txBody>
      </p:sp>
      <p:sp>
        <p:nvSpPr>
          <p:cNvPr id="45060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altLang="pl-PL" b="1" smtClean="0"/>
          </a:p>
          <a:p>
            <a:r>
              <a:rPr lang="en-US" altLang="pl-PL" b="1" smtClean="0"/>
              <a:t>Nerve Sparing</a:t>
            </a:r>
            <a:r>
              <a:rPr lang="pl-PL" altLang="pl-PL" b="1" smtClean="0"/>
              <a:t>  </a:t>
            </a:r>
            <a:r>
              <a:rPr lang="en-US" altLang="pl-PL" b="1" smtClean="0"/>
              <a:t>Prostatectomy</a:t>
            </a:r>
            <a:r>
              <a:rPr lang="pl-PL" altLang="pl-PL" b="1" smtClean="0"/>
              <a:t>    – 1998</a:t>
            </a:r>
          </a:p>
          <a:p>
            <a:pPr eaLnBrk="1" hangingPunct="1"/>
            <a:r>
              <a:rPr lang="pl-PL" altLang="pl-PL" b="1" smtClean="0"/>
              <a:t>Prostatectomy</a:t>
            </a:r>
          </a:p>
          <a:p>
            <a:pPr eaLnBrk="1" hangingPunct="1">
              <a:buFontTx/>
              <a:buNone/>
            </a:pPr>
            <a:r>
              <a:rPr lang="pl-PL" altLang="pl-PL" b="1" smtClean="0"/>
              <a:t>     Laparoscopic       – 2000</a:t>
            </a:r>
          </a:p>
          <a:p>
            <a:pPr eaLnBrk="1" hangingPunct="1"/>
            <a:r>
              <a:rPr lang="pl-PL" altLang="pl-PL" b="1" smtClean="0"/>
              <a:t>Prostatectomy</a:t>
            </a:r>
          </a:p>
          <a:p>
            <a:pPr eaLnBrk="1" hangingPunct="1">
              <a:buFontTx/>
              <a:buNone/>
            </a:pPr>
            <a:r>
              <a:rPr lang="pl-PL" altLang="pl-PL" b="1" smtClean="0"/>
              <a:t>     Robotic                   - 2003</a:t>
            </a:r>
          </a:p>
        </p:txBody>
      </p:sp>
      <p:sp>
        <p:nvSpPr>
          <p:cNvPr id="45061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462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pl-PL" altLang="pl-PL" smtClean="0"/>
              <a:t>Radiotherapy</a:t>
            </a:r>
          </a:p>
        </p:txBody>
      </p:sp>
      <p:sp>
        <p:nvSpPr>
          <p:cNvPr id="45062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427538" y="2174875"/>
            <a:ext cx="4537075" cy="3951288"/>
          </a:xfrm>
        </p:spPr>
        <p:txBody>
          <a:bodyPr/>
          <a:lstStyle/>
          <a:p>
            <a:pPr eaLnBrk="1" hangingPunct="1"/>
            <a:endParaRPr lang="pl-PL" altLang="pl-PL" sz="2300" b="1" smtClean="0"/>
          </a:p>
          <a:p>
            <a:pPr eaLnBrk="1" hangingPunct="1"/>
            <a:r>
              <a:rPr lang="pl-PL" altLang="pl-PL" sz="2300" b="1" smtClean="0"/>
              <a:t>Ig-TRUS LDR Seeds        – 1987</a:t>
            </a:r>
          </a:p>
          <a:p>
            <a:pPr eaLnBrk="1" hangingPunct="1"/>
            <a:r>
              <a:rPr lang="pl-PL" altLang="pl-PL" sz="2300" b="1" smtClean="0"/>
              <a:t>IG-IMBT HDR                    – 1991</a:t>
            </a:r>
          </a:p>
          <a:p>
            <a:pPr eaLnBrk="1" hangingPunct="1"/>
            <a:r>
              <a:rPr lang="pl-PL" altLang="pl-PL" sz="2300" b="1" smtClean="0"/>
              <a:t>EBRT 3D- conformal     – 1992</a:t>
            </a:r>
          </a:p>
          <a:p>
            <a:pPr eaLnBrk="1" hangingPunct="1"/>
            <a:r>
              <a:rPr lang="pl-PL" altLang="pl-PL" sz="2300" b="1" smtClean="0"/>
              <a:t>EBRT A-IGRT                    – 1996</a:t>
            </a:r>
          </a:p>
          <a:p>
            <a:pPr eaLnBrk="1" hangingPunct="1"/>
            <a:r>
              <a:rPr lang="pl-PL" altLang="pl-PL" sz="2300" b="1" smtClean="0"/>
              <a:t>EBRT Intensity Modulated</a:t>
            </a:r>
          </a:p>
          <a:p>
            <a:pPr eaLnBrk="1" hangingPunct="1">
              <a:buFontTx/>
              <a:buNone/>
            </a:pPr>
            <a:r>
              <a:rPr lang="pl-PL" altLang="pl-PL" sz="2300" b="1" smtClean="0"/>
              <a:t>                                                     - 1999 </a:t>
            </a:r>
          </a:p>
          <a:p>
            <a:pPr eaLnBrk="1" hangingPunct="1">
              <a:buFontTx/>
              <a:buNone/>
            </a:pPr>
            <a:r>
              <a:rPr lang="pl-PL" altLang="pl-PL" sz="2300" b="1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562074"/>
          </a:xfrm>
          <a:solidFill>
            <a:srgbClr val="002060"/>
          </a:solidFill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ASCENDE‐RT </a:t>
            </a:r>
            <a:r>
              <a:rPr lang="pl-PL" sz="2400" b="1" dirty="0" err="1" smtClean="0">
                <a:solidFill>
                  <a:srgbClr val="FFFF00"/>
                </a:solidFill>
              </a:rPr>
              <a:t>trial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 err="1" smtClean="0">
                <a:solidFill>
                  <a:srgbClr val="FF0000"/>
                </a:solidFill>
              </a:rPr>
              <a:t>Conclusions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0000"/>
                </a:solidFill>
              </a:rPr>
              <a:t>At </a:t>
            </a:r>
            <a:r>
              <a:rPr lang="en-US" sz="1800" b="1" dirty="0">
                <a:solidFill>
                  <a:srgbClr val="FF0000"/>
                </a:solidFill>
              </a:rPr>
              <a:t>6.5 years follow up, there was a large advantage in PSA progression‐free survival for the patients assigned to </a:t>
            </a:r>
            <a:r>
              <a:rPr lang="en-US" sz="1800" b="1" dirty="0" smtClean="0">
                <a:solidFill>
                  <a:srgbClr val="FF0000"/>
                </a:solidFill>
              </a:rPr>
              <a:t>the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LDR‐PB </a:t>
            </a:r>
            <a:r>
              <a:rPr lang="en-US" sz="1800" b="1" dirty="0">
                <a:solidFill>
                  <a:srgbClr val="FF0000"/>
                </a:solidFill>
              </a:rPr>
              <a:t>group, with a 50% reduction in failure rate compared to DE‐EBRT group</a:t>
            </a:r>
            <a:r>
              <a:rPr lang="en-US" sz="1800" b="1" dirty="0"/>
              <a:t>. </a:t>
            </a:r>
            <a:endParaRPr lang="pl-PL" sz="18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PSA </a:t>
            </a:r>
            <a:r>
              <a:rPr lang="en-US" sz="1800" b="1" dirty="0"/>
              <a:t>progression‐free survival was 83% for high‐risk and 94% for intermediate‐risk patients</a:t>
            </a:r>
            <a:r>
              <a:rPr lang="en-US" sz="1800" b="1" dirty="0" smtClean="0"/>
              <a:t>,</a:t>
            </a:r>
            <a:r>
              <a:rPr lang="pl-PL" sz="1800" b="1" dirty="0" smtClean="0"/>
              <a:t> </a:t>
            </a:r>
            <a:r>
              <a:rPr lang="en-US" sz="1800" b="1" dirty="0" smtClean="0"/>
              <a:t>randomized </a:t>
            </a:r>
            <a:r>
              <a:rPr lang="en-US" sz="1800" b="1" dirty="0"/>
              <a:t>to the LDR‐PB </a:t>
            </a:r>
            <a:r>
              <a:rPr lang="en-US" sz="1800" b="1" dirty="0" smtClean="0"/>
              <a:t>arm</a:t>
            </a:r>
            <a:endParaRPr lang="pl-PL" sz="18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The </a:t>
            </a:r>
            <a:r>
              <a:rPr lang="en-US" sz="1800" b="1" dirty="0"/>
              <a:t>trial was not large enough </a:t>
            </a:r>
            <a:r>
              <a:rPr lang="en-US" sz="1800" b="1" dirty="0" smtClean="0"/>
              <a:t>to</a:t>
            </a:r>
            <a:r>
              <a:rPr lang="pl-PL" sz="1800" b="1" dirty="0" smtClean="0"/>
              <a:t> </a:t>
            </a:r>
            <a:r>
              <a:rPr lang="en-US" sz="1800" b="1" dirty="0" smtClean="0"/>
              <a:t>detect </a:t>
            </a:r>
            <a:r>
              <a:rPr lang="en-US" sz="1800" b="1" dirty="0"/>
              <a:t>small differences in overall and cancer‐specific survival, and to date there is no </a:t>
            </a:r>
            <a:r>
              <a:rPr lang="en-US" sz="1800" b="1" dirty="0" smtClean="0"/>
              <a:t>difference </a:t>
            </a:r>
            <a:r>
              <a:rPr lang="en-US" sz="1800" b="1" dirty="0"/>
              <a:t>in these </a:t>
            </a:r>
            <a:r>
              <a:rPr lang="en-US" sz="1800" b="1" dirty="0" smtClean="0"/>
              <a:t>endpoints</a:t>
            </a:r>
            <a:r>
              <a:rPr lang="pl-PL" sz="1800" b="1" dirty="0" smtClean="0"/>
              <a:t> </a:t>
            </a:r>
            <a:r>
              <a:rPr lang="en-US" sz="1800" b="1" dirty="0" smtClean="0"/>
              <a:t>has </a:t>
            </a:r>
            <a:r>
              <a:rPr lang="en-US" sz="1800" b="1" dirty="0"/>
              <a:t>been seen. </a:t>
            </a:r>
            <a:endParaRPr lang="pl-PL" sz="18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0000"/>
                </a:solidFill>
              </a:rPr>
              <a:t>However</a:t>
            </a:r>
            <a:r>
              <a:rPr lang="en-US" sz="1800" b="1" dirty="0">
                <a:solidFill>
                  <a:srgbClr val="FF0000"/>
                </a:solidFill>
              </a:rPr>
              <a:t>, existing trends </a:t>
            </a:r>
            <a:r>
              <a:rPr lang="en-US" sz="1800" b="1" dirty="0" err="1">
                <a:solidFill>
                  <a:srgbClr val="FF0000"/>
                </a:solidFill>
              </a:rPr>
              <a:t>favour</a:t>
            </a:r>
            <a:r>
              <a:rPr lang="en-US" sz="1800" b="1" dirty="0">
                <a:solidFill>
                  <a:srgbClr val="FF0000"/>
                </a:solidFill>
              </a:rPr>
              <a:t> LDR‐PB and an overall survival advantage may emerge with </a:t>
            </a:r>
            <a:r>
              <a:rPr lang="en-US" sz="1800" b="1" dirty="0" smtClean="0">
                <a:solidFill>
                  <a:srgbClr val="FF0000"/>
                </a:solidFill>
              </a:rPr>
              <a:t>longer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pl-PL" sz="1800" b="1" dirty="0" err="1" smtClean="0">
                <a:solidFill>
                  <a:srgbClr val="FF0000"/>
                </a:solidFill>
              </a:rPr>
              <a:t>follow</a:t>
            </a:r>
            <a:r>
              <a:rPr lang="pl-PL" sz="1800" b="1" dirty="0" smtClean="0">
                <a:solidFill>
                  <a:srgbClr val="FF0000"/>
                </a:solidFill>
              </a:rPr>
              <a:t>‐up.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0000"/>
                </a:solidFill>
              </a:rPr>
              <a:t>ASCENDE‐RT has made an important contribution to overall treatment strategy for men with </a:t>
            </a:r>
            <a:r>
              <a:rPr lang="en-US" sz="1800" b="1" u="sng" dirty="0" err="1">
                <a:solidFill>
                  <a:srgbClr val="FF0000"/>
                </a:solidFill>
              </a:rPr>
              <a:t>unfavourable</a:t>
            </a:r>
            <a:r>
              <a:rPr lang="en-US" sz="1800" b="1" u="sng" dirty="0">
                <a:solidFill>
                  <a:srgbClr val="FF0000"/>
                </a:solidFill>
              </a:rPr>
              <a:t> prostate</a:t>
            </a:r>
            <a:r>
              <a:rPr lang="pl-PL" sz="1800" b="1" u="sng" dirty="0">
                <a:solidFill>
                  <a:srgbClr val="FF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cancer </a:t>
            </a:r>
            <a:r>
              <a:rPr lang="en-US" sz="1800" b="1" dirty="0" smtClean="0">
                <a:solidFill>
                  <a:srgbClr val="FF0000"/>
                </a:solidFill>
              </a:rPr>
              <a:t>and </a:t>
            </a:r>
            <a:r>
              <a:rPr lang="en-US" sz="1800" b="1" dirty="0">
                <a:solidFill>
                  <a:srgbClr val="FF0000"/>
                </a:solidFill>
              </a:rPr>
              <a:t>had provided benchmarks for future studies that may compare other radiation treatment modalities </a:t>
            </a:r>
            <a:r>
              <a:rPr lang="en-US" sz="1800" b="1" dirty="0" smtClean="0">
                <a:solidFill>
                  <a:srgbClr val="FF0000"/>
                </a:solidFill>
              </a:rPr>
              <a:t>or</a:t>
            </a:r>
            <a:r>
              <a:rPr lang="pl-PL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surgery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endParaRPr lang="pl-PL" sz="1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1200" b="1" dirty="0"/>
          </a:p>
          <a:p>
            <a:pPr>
              <a:buFont typeface="Wingdings" panose="05000000000000000000" pitchFamily="2" charset="2"/>
              <a:buChar char="v"/>
            </a:pPr>
            <a:endParaRPr lang="pl-PL" sz="1200" b="1" dirty="0"/>
          </a:p>
          <a:p>
            <a:pPr>
              <a:buFont typeface="Wingdings" panose="05000000000000000000" pitchFamily="2" charset="2"/>
              <a:buChar char="v"/>
            </a:pP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  <a:solidFill>
            <a:srgbClr val="002060"/>
          </a:solidFill>
        </p:spPr>
        <p:txBody>
          <a:bodyPr/>
          <a:lstStyle/>
          <a:p>
            <a:r>
              <a:rPr lang="pl-PL" sz="1800" b="1" dirty="0">
                <a:solidFill>
                  <a:srgbClr val="FFFF00"/>
                </a:solidFill>
              </a:rPr>
              <a:t>A </a:t>
            </a:r>
            <a:r>
              <a:rPr lang="pl-PL" sz="1800" b="1" dirty="0" err="1">
                <a:solidFill>
                  <a:srgbClr val="FFFF00"/>
                </a:solidFill>
              </a:rPr>
              <a:t>comprehensive</a:t>
            </a:r>
            <a:r>
              <a:rPr lang="pl-PL" sz="1800" b="1" dirty="0">
                <a:solidFill>
                  <a:srgbClr val="FFFF00"/>
                </a:solidFill>
              </a:rPr>
              <a:t> </a:t>
            </a:r>
            <a:r>
              <a:rPr lang="pl-PL" sz="1800" b="1" dirty="0" err="1">
                <a:solidFill>
                  <a:srgbClr val="FFFF00"/>
                </a:solidFill>
              </a:rPr>
              <a:t>analysis</a:t>
            </a:r>
            <a:r>
              <a:rPr lang="pl-PL" sz="1800" b="1" dirty="0">
                <a:solidFill>
                  <a:srgbClr val="FFFF00"/>
                </a:solidFill>
              </a:rPr>
              <a:t> of </a:t>
            </a:r>
            <a:r>
              <a:rPr lang="pl-PL" sz="1800" b="1" dirty="0" err="1">
                <a:solidFill>
                  <a:srgbClr val="FFFF00"/>
                </a:solidFill>
              </a:rPr>
              <a:t>brachytherapy</a:t>
            </a:r>
            <a:r>
              <a:rPr lang="pl-PL" sz="1800" b="1" dirty="0">
                <a:solidFill>
                  <a:srgbClr val="FFFF00"/>
                </a:solidFill>
              </a:rPr>
              <a:t> </a:t>
            </a:r>
            <a:r>
              <a:rPr lang="pl-PL" sz="1800" b="1" dirty="0" err="1">
                <a:solidFill>
                  <a:srgbClr val="FFFF00"/>
                </a:solidFill>
              </a:rPr>
              <a:t>clinical</a:t>
            </a:r>
            <a:r>
              <a:rPr lang="pl-PL" sz="1800" b="1" dirty="0">
                <a:solidFill>
                  <a:srgbClr val="FFFF00"/>
                </a:solidFill>
              </a:rPr>
              <a:t> </a:t>
            </a:r>
            <a:r>
              <a:rPr lang="pl-PL" sz="1800" b="1" dirty="0" err="1">
                <a:solidFill>
                  <a:srgbClr val="FFFF00"/>
                </a:solidFill>
              </a:rPr>
              <a:t>trials</a:t>
            </a:r>
            <a:r>
              <a:rPr lang="pl-PL" sz="1800" b="1" dirty="0">
                <a:solidFill>
                  <a:srgbClr val="FFFF00"/>
                </a:solidFill>
              </a:rPr>
              <a:t> </a:t>
            </a:r>
            <a:r>
              <a:rPr lang="pl-PL" sz="1800" b="1" dirty="0" err="1">
                <a:solidFill>
                  <a:srgbClr val="FFFF00"/>
                </a:solidFill>
              </a:rPr>
              <a:t>over</a:t>
            </a:r>
            <a:r>
              <a:rPr lang="pl-PL" sz="1800" b="1" dirty="0">
                <a:solidFill>
                  <a:srgbClr val="FFFF00"/>
                </a:solidFill>
              </a:rPr>
              <a:t> the past 15 </a:t>
            </a:r>
            <a:r>
              <a:rPr lang="pl-PL" sz="1800" b="1" dirty="0" err="1" smtClean="0">
                <a:solidFill>
                  <a:srgbClr val="FFFF00"/>
                </a:solidFill>
              </a:rPr>
              <a:t>years</a:t>
            </a:r>
            <a:r>
              <a:rPr lang="pl-PL" sz="1800" b="1" dirty="0" smtClean="0">
                <a:solidFill>
                  <a:srgbClr val="FFFF00"/>
                </a:solidFill>
              </a:rPr>
              <a:t/>
            </a:r>
            <a:br>
              <a:rPr lang="pl-PL" sz="1800" b="1" dirty="0" smtClean="0">
                <a:solidFill>
                  <a:srgbClr val="FFFF00"/>
                </a:solidFill>
              </a:rPr>
            </a:br>
            <a:r>
              <a:rPr lang="pl-PL" sz="1800" b="1" dirty="0">
                <a:solidFill>
                  <a:srgbClr val="FFFF00"/>
                </a:solidFill>
              </a:rPr>
              <a:t/>
            </a:r>
            <a:br>
              <a:rPr lang="pl-PL" sz="1800" b="1" dirty="0">
                <a:solidFill>
                  <a:srgbClr val="FFFF00"/>
                </a:solidFill>
              </a:rPr>
            </a:br>
            <a:r>
              <a:rPr lang="pl-PL" sz="1200" b="1" dirty="0">
                <a:solidFill>
                  <a:srgbClr val="FFFF00"/>
                </a:solidFill>
              </a:rPr>
              <a:t>Bismarck C.L. </a:t>
            </a:r>
            <a:r>
              <a:rPr lang="pl-PL" sz="1200" b="1" dirty="0" err="1">
                <a:solidFill>
                  <a:srgbClr val="FFFF00"/>
                </a:solidFill>
              </a:rPr>
              <a:t>Odei</a:t>
            </a:r>
            <a:r>
              <a:rPr lang="pl-PL" sz="1200" b="1" dirty="0">
                <a:solidFill>
                  <a:srgbClr val="FFFF00"/>
                </a:solidFill>
              </a:rPr>
              <a:t>, Dustin </a:t>
            </a:r>
            <a:r>
              <a:rPr lang="pl-PL" sz="1200" b="1" dirty="0" err="1">
                <a:solidFill>
                  <a:srgbClr val="FFFF00"/>
                </a:solidFill>
              </a:rPr>
              <a:t>Boothe</a:t>
            </a:r>
            <a:r>
              <a:rPr lang="pl-PL" sz="1200" b="1" dirty="0">
                <a:solidFill>
                  <a:srgbClr val="FFFF00"/>
                </a:solidFill>
              </a:rPr>
              <a:t>, </a:t>
            </a:r>
            <a:r>
              <a:rPr lang="pl-PL" sz="1200" b="1" dirty="0" err="1">
                <a:solidFill>
                  <a:srgbClr val="FFFF00"/>
                </a:solidFill>
              </a:rPr>
              <a:t>Shane</a:t>
            </a:r>
            <a:r>
              <a:rPr lang="pl-PL" sz="1200" b="1" dirty="0">
                <a:solidFill>
                  <a:srgbClr val="FFFF00"/>
                </a:solidFill>
              </a:rPr>
              <a:t> Lloyd, David K. </a:t>
            </a:r>
            <a:r>
              <a:rPr lang="pl-PL" sz="1200" b="1" dirty="0" err="1">
                <a:solidFill>
                  <a:srgbClr val="FFFF00"/>
                </a:solidFill>
              </a:rPr>
              <a:t>Gaffney</a:t>
            </a:r>
            <a:r>
              <a:rPr lang="pl-PL" sz="1200" b="1" dirty="0">
                <a:solidFill>
                  <a:srgbClr val="FFFF00"/>
                </a:solidFill>
              </a:rPr>
              <a:t>. </a:t>
            </a:r>
            <a:r>
              <a:rPr lang="pl-PL" sz="1200" b="1" dirty="0" err="1">
                <a:solidFill>
                  <a:srgbClr val="FFFF00"/>
                </a:solidFill>
              </a:rPr>
              <a:t>Department</a:t>
            </a:r>
            <a:r>
              <a:rPr lang="pl-PL" sz="1200" b="1" dirty="0">
                <a:solidFill>
                  <a:srgbClr val="FFFF00"/>
                </a:solidFill>
              </a:rPr>
              <a:t> of </a:t>
            </a:r>
            <a:r>
              <a:rPr lang="pl-PL" sz="1200" b="1" dirty="0" err="1">
                <a:solidFill>
                  <a:srgbClr val="FFFF00"/>
                </a:solidFill>
              </a:rPr>
              <a:t>Radiation</a:t>
            </a:r>
            <a:r>
              <a:rPr lang="pl-PL" sz="1200" b="1" dirty="0">
                <a:solidFill>
                  <a:srgbClr val="FFFF00"/>
                </a:solidFill>
              </a:rPr>
              <a:t> </a:t>
            </a:r>
            <a:r>
              <a:rPr lang="pl-PL" sz="1200" b="1" dirty="0" err="1">
                <a:solidFill>
                  <a:srgbClr val="FFFF00"/>
                </a:solidFill>
              </a:rPr>
              <a:t>Oncology</a:t>
            </a:r>
            <a:r>
              <a:rPr lang="pl-PL" sz="1200" b="1" dirty="0">
                <a:solidFill>
                  <a:srgbClr val="FFFF00"/>
                </a:solidFill>
              </a:rPr>
              <a:t>, David </a:t>
            </a:r>
            <a:r>
              <a:rPr lang="pl-PL" sz="1200" b="1" dirty="0" err="1">
                <a:solidFill>
                  <a:srgbClr val="FFFF00"/>
                </a:solidFill>
              </a:rPr>
              <a:t>Geffen</a:t>
            </a:r>
            <a:r>
              <a:rPr lang="pl-PL" sz="1200" b="1" dirty="0">
                <a:solidFill>
                  <a:srgbClr val="FFFF00"/>
                </a:solidFill>
              </a:rPr>
              <a:t> </a:t>
            </a:r>
            <a:r>
              <a:rPr lang="pl-PL" sz="1200" b="1" dirty="0" smtClean="0">
                <a:solidFill>
                  <a:srgbClr val="FFFF00"/>
                </a:solidFill>
              </a:rPr>
              <a:t>.</a:t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>School </a:t>
            </a:r>
            <a:r>
              <a:rPr lang="pl-PL" sz="1200" b="1" dirty="0">
                <a:solidFill>
                  <a:srgbClr val="FFFF00"/>
                </a:solidFill>
              </a:rPr>
              <a:t>of </a:t>
            </a:r>
            <a:r>
              <a:rPr lang="pl-PL" sz="1200" b="1" dirty="0" err="1">
                <a:solidFill>
                  <a:srgbClr val="FFFF00"/>
                </a:solidFill>
              </a:rPr>
              <a:t>Medicine</a:t>
            </a:r>
            <a:r>
              <a:rPr lang="pl-PL" sz="1200" b="1" dirty="0">
                <a:solidFill>
                  <a:srgbClr val="FFFF00"/>
                </a:solidFill>
              </a:rPr>
              <a:t> </a:t>
            </a:r>
            <a:r>
              <a:rPr lang="pl-PL" sz="1200" b="1" dirty="0" err="1">
                <a:solidFill>
                  <a:srgbClr val="FFFF00"/>
                </a:solidFill>
              </a:rPr>
              <a:t>at</a:t>
            </a:r>
            <a:r>
              <a:rPr lang="pl-PL" sz="1200" b="1" dirty="0">
                <a:solidFill>
                  <a:srgbClr val="FFFF00"/>
                </a:solidFill>
              </a:rPr>
              <a:t> UCLA, Los Angeles, CA, </a:t>
            </a:r>
            <a:r>
              <a:rPr lang="pl-PL" sz="1200" b="1" dirty="0" err="1">
                <a:solidFill>
                  <a:srgbClr val="FFFF00"/>
                </a:solidFill>
              </a:rPr>
              <a:t>Department</a:t>
            </a:r>
            <a:r>
              <a:rPr lang="pl-PL" sz="1200" b="1" dirty="0">
                <a:solidFill>
                  <a:srgbClr val="FFFF00"/>
                </a:solidFill>
              </a:rPr>
              <a:t> of </a:t>
            </a:r>
            <a:r>
              <a:rPr lang="pl-PL" sz="1200" b="1" dirty="0" err="1">
                <a:solidFill>
                  <a:srgbClr val="FFFF00"/>
                </a:solidFill>
              </a:rPr>
              <a:t>Radiation</a:t>
            </a:r>
            <a:r>
              <a:rPr lang="pl-PL" sz="1200" b="1" dirty="0">
                <a:solidFill>
                  <a:srgbClr val="FFFF00"/>
                </a:solidFill>
              </a:rPr>
              <a:t> </a:t>
            </a:r>
            <a:r>
              <a:rPr lang="pl-PL" sz="1200" b="1" dirty="0" err="1">
                <a:solidFill>
                  <a:srgbClr val="FFFF00"/>
                </a:solidFill>
              </a:rPr>
              <a:t>Oncology</a:t>
            </a:r>
            <a:r>
              <a:rPr lang="pl-PL" sz="1200" b="1" dirty="0">
                <a:solidFill>
                  <a:srgbClr val="FFFF00"/>
                </a:solidFill>
              </a:rPr>
              <a:t>, University of Utah, Salt Lake City, UT. </a:t>
            </a:r>
            <a:br>
              <a:rPr lang="pl-PL" sz="1200" b="1" dirty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000" b="1" i="1" dirty="0" err="1" smtClean="0">
                <a:solidFill>
                  <a:srgbClr val="FFFF00"/>
                </a:solidFill>
              </a:rPr>
              <a:t>Brachytherapy</a:t>
            </a:r>
            <a:r>
              <a:rPr lang="pl-PL" sz="1000" b="1" i="1" dirty="0" smtClean="0">
                <a:solidFill>
                  <a:srgbClr val="FFFF00"/>
                </a:solidFill>
              </a:rPr>
              <a:t> </a:t>
            </a:r>
            <a:r>
              <a:rPr lang="pl-PL" sz="1000" b="1" i="1" dirty="0">
                <a:solidFill>
                  <a:srgbClr val="FFFF00"/>
                </a:solidFill>
              </a:rPr>
              <a:t>- (2016) in </a:t>
            </a:r>
            <a:r>
              <a:rPr lang="pl-PL" sz="1000" b="1" i="1" dirty="0" err="1">
                <a:solidFill>
                  <a:srgbClr val="FFFF00"/>
                </a:solidFill>
              </a:rPr>
              <a:t>Article</a:t>
            </a:r>
            <a:r>
              <a:rPr lang="pl-PL" sz="1000" b="1" i="1" dirty="0">
                <a:solidFill>
                  <a:srgbClr val="FFFF00"/>
                </a:solidFill>
              </a:rPr>
              <a:t> in Press</a:t>
            </a:r>
            <a:r>
              <a:rPr lang="pl-PL" sz="1200" b="1" dirty="0">
                <a:solidFill>
                  <a:srgbClr val="FFFF00"/>
                </a:solidFill>
              </a:rPr>
              <a:t/>
            </a:r>
            <a:br>
              <a:rPr lang="pl-PL" sz="1200" b="1" dirty="0">
                <a:solidFill>
                  <a:srgbClr val="FFFF00"/>
                </a:solidFill>
              </a:rPr>
            </a:br>
            <a:endParaRPr lang="pl-PL" sz="1200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Data </a:t>
            </a:r>
            <a:r>
              <a:rPr lang="pl-PL" b="1" dirty="0" err="1" smtClean="0"/>
              <a:t>from</a:t>
            </a:r>
            <a:r>
              <a:rPr lang="pl-PL" b="1" dirty="0" smtClean="0"/>
              <a:t> </a:t>
            </a:r>
            <a:r>
              <a:rPr lang="pl-PL" b="1" dirty="0" err="1" smtClean="0"/>
              <a:t>clinicaltrials.gov</a:t>
            </a:r>
            <a:r>
              <a:rPr lang="pl-PL" b="1" dirty="0" smtClean="0"/>
              <a:t> </a:t>
            </a:r>
            <a:r>
              <a:rPr lang="pl-PL" b="1" dirty="0" err="1" smtClean="0"/>
              <a:t>website</a:t>
            </a:r>
            <a:endParaRPr lang="pl-PL" b="1" dirty="0" smtClean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err="1" smtClean="0"/>
              <a:t>using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> </a:t>
            </a:r>
            <a:r>
              <a:rPr lang="en-US" dirty="0" smtClean="0"/>
              <a:t>terms: Radiation Therapy, Brachytherapy, and associated terms.</a:t>
            </a: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r>
              <a:rPr lang="pl-PL" dirty="0" smtClean="0"/>
              <a:t>10,417 </a:t>
            </a:r>
            <a:r>
              <a:rPr lang="pl-PL" dirty="0" err="1" smtClean="0"/>
              <a:t>CTs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en-US" dirty="0" smtClean="0"/>
              <a:t>2000 and 2015. </a:t>
            </a:r>
            <a:endParaRPr lang="pl-PL" dirty="0" smtClean="0"/>
          </a:p>
          <a:p>
            <a:r>
              <a:rPr lang="en-US" dirty="0" smtClean="0"/>
              <a:t>Trials not using </a:t>
            </a:r>
            <a:r>
              <a:rPr lang="en-US" b="1" dirty="0" smtClean="0">
                <a:solidFill>
                  <a:srgbClr val="FF0000"/>
                </a:solidFill>
              </a:rPr>
              <a:t>BT</a:t>
            </a:r>
            <a:r>
              <a:rPr lang="en-US" dirty="0" smtClean="0"/>
              <a:t> were excluded; </a:t>
            </a:r>
            <a:endParaRPr lang="pl-PL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yielding 319 CTs.</a:t>
            </a:r>
            <a:endParaRPr lang="pl-PL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/>
              <a:t>The </a:t>
            </a:r>
            <a:r>
              <a:rPr lang="en-US" sz="2200" b="1" dirty="0"/>
              <a:t>majority of the CTs were phase II (37%), involving interstitial BT (45%), </a:t>
            </a:r>
            <a:r>
              <a:rPr lang="en-US" sz="2200" b="1" dirty="0" smtClean="0"/>
              <a:t>and</a:t>
            </a:r>
            <a:r>
              <a:rPr lang="pl-PL" sz="2200" b="1" dirty="0" smtClean="0"/>
              <a:t> </a:t>
            </a:r>
            <a:r>
              <a:rPr lang="en-US" sz="2200" b="1" dirty="0" smtClean="0"/>
              <a:t>treating </a:t>
            </a:r>
            <a:r>
              <a:rPr lang="en-US" sz="2200" b="1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prostate (36%)</a:t>
            </a:r>
            <a:r>
              <a:rPr lang="en-US" sz="2200" b="1" dirty="0"/>
              <a:t>. </a:t>
            </a:r>
            <a:endParaRPr lang="pl-PL" sz="2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/>
              <a:t>Nongovernmental </a:t>
            </a:r>
            <a:r>
              <a:rPr lang="en-US" sz="2200" b="1" dirty="0"/>
              <a:t>institutions (NGIs) have funded the greatest </a:t>
            </a:r>
            <a:r>
              <a:rPr lang="en-US" sz="2200" b="1" dirty="0" smtClean="0"/>
              <a:t>number</a:t>
            </a:r>
            <a:r>
              <a:rPr lang="pl-PL" sz="2200" b="1" dirty="0" smtClean="0"/>
              <a:t> </a:t>
            </a:r>
            <a:r>
              <a:rPr lang="en-US" sz="2200" b="1" dirty="0" smtClean="0"/>
              <a:t>of </a:t>
            </a:r>
            <a:r>
              <a:rPr lang="en-US" sz="2200" b="1" dirty="0"/>
              <a:t>CTs. </a:t>
            </a:r>
            <a:endParaRPr lang="pl-PL" sz="2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/>
              <a:t>New </a:t>
            </a:r>
            <a:r>
              <a:rPr lang="en-US" sz="2200" b="1" dirty="0"/>
              <a:t>CTs involving radiotherapy of all types showed increase over time </a:t>
            </a:r>
            <a:r>
              <a:rPr lang="en-US" sz="2200" b="1" dirty="0" smtClean="0"/>
              <a:t>(</a:t>
            </a:r>
            <a:r>
              <a:rPr lang="en-US" sz="2200" b="1" dirty="0" smtClean="0"/>
              <a:t>p </a:t>
            </a:r>
            <a:r>
              <a:rPr lang="pl-PL" sz="2200" b="1" dirty="0" smtClean="0"/>
              <a:t>&lt;</a:t>
            </a:r>
            <a:r>
              <a:rPr lang="en-US" sz="2200" b="1" dirty="0" smtClean="0"/>
              <a:t> </a:t>
            </a:r>
            <a:r>
              <a:rPr lang="en-US" sz="2200" b="1" dirty="0"/>
              <a:t>0.05</a:t>
            </a:r>
            <a:r>
              <a:rPr lang="en-US" sz="2200" b="1" dirty="0" smtClean="0"/>
              <a:t>),</a:t>
            </a:r>
            <a:r>
              <a:rPr lang="pl-PL" sz="2200" b="1" dirty="0" smtClean="0"/>
              <a:t> </a:t>
            </a:r>
            <a:r>
              <a:rPr lang="en-US" sz="2200" b="1" dirty="0" smtClean="0"/>
              <a:t>whereas </a:t>
            </a:r>
            <a:r>
              <a:rPr lang="en-US" sz="2200" b="1" dirty="0">
                <a:solidFill>
                  <a:srgbClr val="FF0000"/>
                </a:solidFill>
              </a:rPr>
              <a:t>no corresponding increase was seen in BT trials</a:t>
            </a:r>
            <a:r>
              <a:rPr lang="en-US" sz="2200" b="1" dirty="0"/>
              <a:t>. </a:t>
            </a:r>
            <a:endParaRPr lang="pl-PL" sz="2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</a:rPr>
              <a:t>New </a:t>
            </a:r>
            <a:r>
              <a:rPr lang="en-US" sz="2200" b="1" dirty="0">
                <a:solidFill>
                  <a:srgbClr val="FF0000"/>
                </a:solidFill>
              </a:rPr>
              <a:t>BT trials independently </a:t>
            </a:r>
            <a:r>
              <a:rPr lang="en-US" sz="2200" b="1" dirty="0" smtClean="0">
                <a:solidFill>
                  <a:srgbClr val="FF0000"/>
                </a:solidFill>
              </a:rPr>
              <a:t>funded</a:t>
            </a:r>
            <a:r>
              <a:rPr lang="pl-PL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by </a:t>
            </a:r>
            <a:r>
              <a:rPr lang="en-US" sz="2200" b="1" dirty="0">
                <a:solidFill>
                  <a:srgbClr val="FF0000"/>
                </a:solidFill>
              </a:rPr>
              <a:t>industry have declined </a:t>
            </a:r>
            <a:r>
              <a:rPr lang="en-US" sz="2200" b="1" dirty="0" smtClean="0"/>
              <a:t>(p </a:t>
            </a:r>
            <a:r>
              <a:rPr lang="pl-PL" sz="2200" b="1" dirty="0" smtClean="0"/>
              <a:t>=</a:t>
            </a:r>
            <a:r>
              <a:rPr lang="en-US" sz="2200" b="1" dirty="0" smtClean="0"/>
              <a:t> </a:t>
            </a:r>
            <a:r>
              <a:rPr lang="en-US" sz="2200" b="1" dirty="0"/>
              <a:t>0.01). </a:t>
            </a:r>
            <a:endParaRPr lang="pl-PL" sz="2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/>
              <a:t>Collaboration </a:t>
            </a:r>
            <a:r>
              <a:rPr lang="en-US" sz="2200" b="1" dirty="0"/>
              <a:t>between industry and NGIs was </a:t>
            </a:r>
            <a:r>
              <a:rPr lang="en-US" sz="2200" b="1" dirty="0" smtClean="0"/>
              <a:t>associated</a:t>
            </a:r>
            <a:r>
              <a:rPr lang="pl-PL" sz="2200" b="1" dirty="0" smtClean="0"/>
              <a:t> </a:t>
            </a:r>
            <a:r>
              <a:rPr lang="en-US" sz="2200" b="1" dirty="0" smtClean="0"/>
              <a:t>with </a:t>
            </a:r>
            <a:r>
              <a:rPr lang="en-US" sz="2200" b="1" dirty="0"/>
              <a:t>greater likelihood of trial completion. Industry funding was associated with Phase IV trials</a:t>
            </a:r>
            <a:r>
              <a:rPr lang="en-US" sz="2200" b="1" dirty="0" smtClean="0"/>
              <a:t>,</a:t>
            </a:r>
            <a:r>
              <a:rPr lang="pl-PL" sz="2200" b="1" dirty="0" smtClean="0"/>
              <a:t> </a:t>
            </a:r>
            <a:r>
              <a:rPr lang="en-US" sz="2200" b="1" dirty="0" smtClean="0"/>
              <a:t>usage </a:t>
            </a:r>
            <a:r>
              <a:rPr lang="en-US" sz="2200" b="1" dirty="0"/>
              <a:t>of surface BT, among others. </a:t>
            </a:r>
            <a:endParaRPr lang="pl-PL" sz="22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5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CONCLUSIONS: 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Trials examining radiotherapy have increased, whereas trials incorporating BT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have remained unchanged</a:t>
            </a:r>
            <a:r>
              <a:rPr lang="en-US" b="1" dirty="0" smtClean="0"/>
              <a:t>.</a:t>
            </a:r>
            <a:endParaRPr lang="pl-PL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Collaboration between industry and NGIs was associated with a greater likelihood</a:t>
            </a:r>
            <a:r>
              <a:rPr lang="pl-PL" b="1" dirty="0" smtClean="0"/>
              <a:t> </a:t>
            </a:r>
            <a:r>
              <a:rPr lang="en-US" b="1" dirty="0" smtClean="0"/>
              <a:t>for successful trial completion. </a:t>
            </a:r>
            <a:endParaRPr lang="pl-PL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The role of BT can be better realized with greater incorporation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into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CTs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endParaRPr lang="pl-P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6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262" y="1600200"/>
            <a:ext cx="52094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267744" y="2852936"/>
            <a:ext cx="4824536" cy="2160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195736" y="5301208"/>
            <a:ext cx="4896544" cy="432048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41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1964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051720" y="1772816"/>
            <a:ext cx="5040560" cy="64807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051720" y="3212976"/>
            <a:ext cx="864096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979712" y="4437112"/>
            <a:ext cx="1152128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907704" y="5229200"/>
            <a:ext cx="1584176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08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834356"/>
            <a:ext cx="5372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907704" y="2420888"/>
            <a:ext cx="5184576" cy="64807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954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777206"/>
            <a:ext cx="54102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6" y="116632"/>
            <a:ext cx="822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555776" y="5589240"/>
            <a:ext cx="3816424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02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  <a:solidFill>
            <a:srgbClr val="002060"/>
          </a:solidFill>
        </p:spPr>
        <p:txBody>
          <a:bodyPr/>
          <a:lstStyle/>
          <a:p>
            <a:r>
              <a:rPr lang="pl-PL" sz="1600" b="1" dirty="0" err="1" smtClean="0">
                <a:solidFill>
                  <a:srgbClr val="FFFF00"/>
                </a:solidFill>
              </a:rPr>
              <a:t>Portfolio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prospective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trials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including</a:t>
            </a:r>
            <a:r>
              <a:rPr lang="pl-PL" sz="1600" b="1" dirty="0" smtClean="0">
                <a:solidFill>
                  <a:srgbClr val="FFFF00"/>
                </a:solidFill>
              </a:rPr>
              <a:t> brachytherapy: an </a:t>
            </a:r>
            <a:r>
              <a:rPr lang="pl-PL" sz="1600" b="1" dirty="0" err="1" smtClean="0">
                <a:solidFill>
                  <a:srgbClr val="FFFF00"/>
                </a:solidFill>
              </a:rPr>
              <a:t>analysis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the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ClinicalTrials.gov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database</a:t>
            </a: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>Nicola </a:t>
            </a:r>
            <a:r>
              <a:rPr lang="pl-PL" sz="1200" b="1" dirty="0" err="1" smtClean="0">
                <a:solidFill>
                  <a:srgbClr val="FFFF00"/>
                </a:solidFill>
              </a:rPr>
              <a:t>Cihoric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Alexandros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Tsikkinis</a:t>
            </a:r>
            <a:r>
              <a:rPr lang="pl-PL" sz="1200" b="1" dirty="0" smtClean="0">
                <a:solidFill>
                  <a:srgbClr val="FFFF00"/>
                </a:solidFill>
              </a:rPr>
              <a:t>, Cristina </a:t>
            </a:r>
            <a:r>
              <a:rPr lang="pl-PL" sz="1200" b="1" dirty="0" err="1" smtClean="0">
                <a:solidFill>
                  <a:srgbClr val="FFFF00"/>
                </a:solidFill>
              </a:rPr>
              <a:t>Gutierrez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Miguelez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Vratislav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Strnad</a:t>
            </a:r>
            <a:r>
              <a:rPr lang="pl-PL" sz="1200" b="1" dirty="0" smtClean="0">
                <a:solidFill>
                  <a:srgbClr val="FFFF00"/>
                </a:solidFill>
              </a:rPr>
              <a:t> et al.</a:t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i="1" dirty="0" err="1" smtClean="0">
                <a:solidFill>
                  <a:srgbClr val="FFFF00"/>
                </a:solidFill>
              </a:rPr>
              <a:t>Radiation</a:t>
            </a:r>
            <a:r>
              <a:rPr lang="pl-PL" sz="1200" b="1" i="1" dirty="0" smtClean="0">
                <a:solidFill>
                  <a:srgbClr val="FFFF00"/>
                </a:solidFill>
              </a:rPr>
              <a:t> </a:t>
            </a:r>
            <a:r>
              <a:rPr lang="pl-PL" sz="1200" b="1" i="1" dirty="0" err="1" smtClean="0">
                <a:solidFill>
                  <a:srgbClr val="FFFF00"/>
                </a:solidFill>
              </a:rPr>
              <a:t>Oncology</a:t>
            </a:r>
            <a:r>
              <a:rPr lang="pl-PL" sz="1200" b="1" i="1" dirty="0" smtClean="0">
                <a:solidFill>
                  <a:srgbClr val="FFFF00"/>
                </a:solidFill>
              </a:rPr>
              <a:t> 2016;11:48 </a:t>
            </a: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endParaRPr lang="pl-PL" sz="1200" b="1" dirty="0">
              <a:solidFill>
                <a:srgbClr val="FFFF00"/>
              </a:solidFill>
            </a:endParaRPr>
          </a:p>
        </p:txBody>
      </p:sp>
      <p:pic>
        <p:nvPicPr>
          <p:cNvPr id="155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8229600" cy="25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zaokrąglony 7"/>
          <p:cNvSpPr/>
          <p:nvPr/>
        </p:nvSpPr>
        <p:spPr>
          <a:xfrm>
            <a:off x="323528" y="2420888"/>
            <a:ext cx="8352928" cy="64807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  <a:solidFill>
            <a:srgbClr val="002060"/>
          </a:solidFill>
        </p:spPr>
        <p:txBody>
          <a:bodyPr/>
          <a:lstStyle/>
          <a:p>
            <a:r>
              <a:rPr lang="pl-PL" sz="1600" b="1" dirty="0" err="1" smtClean="0">
                <a:solidFill>
                  <a:srgbClr val="FFFF00"/>
                </a:solidFill>
              </a:rPr>
              <a:t>Portfolio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prospective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trials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including</a:t>
            </a:r>
            <a:r>
              <a:rPr lang="pl-PL" sz="1600" b="1" dirty="0" smtClean="0">
                <a:solidFill>
                  <a:srgbClr val="FFFF00"/>
                </a:solidFill>
              </a:rPr>
              <a:t> brachytherapy: an </a:t>
            </a:r>
            <a:r>
              <a:rPr lang="pl-PL" sz="1600" b="1" dirty="0" err="1" smtClean="0">
                <a:solidFill>
                  <a:srgbClr val="FFFF00"/>
                </a:solidFill>
              </a:rPr>
              <a:t>analysis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the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ClinicalTrials.gov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database</a:t>
            </a: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>Nicola </a:t>
            </a:r>
            <a:r>
              <a:rPr lang="pl-PL" sz="1200" b="1" dirty="0" err="1" smtClean="0">
                <a:solidFill>
                  <a:srgbClr val="FFFF00"/>
                </a:solidFill>
              </a:rPr>
              <a:t>Cihoric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Alexandros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Tsikkinis</a:t>
            </a:r>
            <a:r>
              <a:rPr lang="pl-PL" sz="1200" b="1" dirty="0" smtClean="0">
                <a:solidFill>
                  <a:srgbClr val="FFFF00"/>
                </a:solidFill>
              </a:rPr>
              <a:t>, Cristina </a:t>
            </a:r>
            <a:r>
              <a:rPr lang="pl-PL" sz="1200" b="1" dirty="0" err="1" smtClean="0">
                <a:solidFill>
                  <a:srgbClr val="FFFF00"/>
                </a:solidFill>
              </a:rPr>
              <a:t>Gutierrez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Miguelez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Vratislav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Strnad</a:t>
            </a:r>
            <a:r>
              <a:rPr lang="pl-PL" sz="1200" b="1" dirty="0" smtClean="0">
                <a:solidFill>
                  <a:srgbClr val="FFFF00"/>
                </a:solidFill>
              </a:rPr>
              <a:t> et al.</a:t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i="1" dirty="0" err="1" smtClean="0">
                <a:solidFill>
                  <a:srgbClr val="FFFF00"/>
                </a:solidFill>
              </a:rPr>
              <a:t>Radiation</a:t>
            </a:r>
            <a:r>
              <a:rPr lang="pl-PL" sz="1200" b="1" i="1" dirty="0" smtClean="0">
                <a:solidFill>
                  <a:srgbClr val="FFFF00"/>
                </a:solidFill>
              </a:rPr>
              <a:t> </a:t>
            </a:r>
            <a:r>
              <a:rPr lang="pl-PL" sz="1200" b="1" i="1" dirty="0" err="1" smtClean="0">
                <a:solidFill>
                  <a:srgbClr val="FFFF00"/>
                </a:solidFill>
              </a:rPr>
              <a:t>Oncology</a:t>
            </a:r>
            <a:r>
              <a:rPr lang="pl-PL" sz="1200" b="1" i="1" dirty="0" smtClean="0">
                <a:solidFill>
                  <a:srgbClr val="FFFF00"/>
                </a:solidFill>
              </a:rPr>
              <a:t> 2016;11:48 </a:t>
            </a: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endParaRPr lang="pl-PL" sz="1200" b="1" dirty="0">
              <a:solidFill>
                <a:srgbClr val="FFFF00"/>
              </a:solidFill>
            </a:endParaRPr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2896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323528" y="2492896"/>
            <a:ext cx="8208912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323528" y="2852936"/>
            <a:ext cx="5976664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95536" y="3933056"/>
            <a:ext cx="8064896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7596336" y="3211505"/>
            <a:ext cx="1183940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00960" y="3499537"/>
            <a:ext cx="7987463" cy="361511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2060"/>
          </a:solidFill>
        </p:spPr>
        <p:txBody>
          <a:bodyPr/>
          <a:lstStyle/>
          <a:p>
            <a:r>
              <a:rPr lang="pl-PL" altLang="pl-PL" sz="4000" b="1" dirty="0" err="1" smtClean="0">
                <a:solidFill>
                  <a:srgbClr val="FFFF00"/>
                </a:solidFill>
              </a:rPr>
              <a:t>Radiotherapy</a:t>
            </a:r>
            <a:endParaRPr lang="pl-PL" altLang="pl-PL" sz="4000" b="1" dirty="0" smtClean="0">
              <a:solidFill>
                <a:srgbClr val="FFFF00"/>
              </a:solidFill>
            </a:endParaRPr>
          </a:p>
        </p:txBody>
      </p:sp>
      <p:sp>
        <p:nvSpPr>
          <p:cNvPr id="46083" name="Symbol zastępczy tekstu 6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7" cy="79216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l-PL" altLang="pl-PL" smtClean="0"/>
              <a:t>External Beam Radiation Therapy (EBRT)</a:t>
            </a:r>
          </a:p>
        </p:txBody>
      </p:sp>
      <p:sp>
        <p:nvSpPr>
          <p:cNvPr id="46084" name="Symbol zastępczy zawartości 7"/>
          <p:cNvSpPr>
            <a:spLocks noGrp="1"/>
          </p:cNvSpPr>
          <p:nvPr>
            <p:ph sz="half" idx="2"/>
          </p:nvPr>
        </p:nvSpPr>
        <p:spPr>
          <a:xfrm>
            <a:off x="468313" y="2492375"/>
            <a:ext cx="4040187" cy="3951288"/>
          </a:xfrm>
        </p:spPr>
        <p:txBody>
          <a:bodyPr/>
          <a:lstStyle/>
          <a:p>
            <a:r>
              <a:rPr lang="pl-PL" altLang="pl-PL" b="1" smtClean="0"/>
              <a:t>EBRT 2D</a:t>
            </a:r>
          </a:p>
          <a:p>
            <a:r>
              <a:rPr lang="pl-PL" altLang="pl-PL" b="1" smtClean="0"/>
              <a:t>Conformal EBRT 3D</a:t>
            </a:r>
          </a:p>
          <a:p>
            <a:r>
              <a:rPr lang="pl-PL" altLang="pl-PL" b="1" smtClean="0"/>
              <a:t>EBRT IMRT</a:t>
            </a:r>
          </a:p>
          <a:p>
            <a:r>
              <a:rPr lang="pl-PL" altLang="pl-PL" b="1" smtClean="0"/>
              <a:t>EBRT IGRT</a:t>
            </a:r>
          </a:p>
          <a:p>
            <a:r>
              <a:rPr lang="pl-PL" altLang="pl-PL" b="1" smtClean="0"/>
              <a:t>Tomotherapy</a:t>
            </a:r>
          </a:p>
          <a:p>
            <a:r>
              <a:rPr lang="pl-PL" altLang="pl-PL" b="1" smtClean="0"/>
              <a:t>Cyberknife</a:t>
            </a:r>
          </a:p>
          <a:p>
            <a:r>
              <a:rPr lang="pl-PL" altLang="pl-PL" b="1" smtClean="0"/>
              <a:t>Protons</a:t>
            </a:r>
          </a:p>
        </p:txBody>
      </p:sp>
      <p:sp>
        <p:nvSpPr>
          <p:cNvPr id="46085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50323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l-PL" altLang="pl-PL" smtClean="0"/>
              <a:t>Brachytherapy (BT)</a:t>
            </a:r>
          </a:p>
        </p:txBody>
      </p:sp>
      <p:sp>
        <p:nvSpPr>
          <p:cNvPr id="46086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4643438" y="2492375"/>
            <a:ext cx="4041775" cy="3951288"/>
          </a:xfrm>
        </p:spPr>
        <p:txBody>
          <a:bodyPr/>
          <a:lstStyle/>
          <a:p>
            <a:r>
              <a:rPr lang="pl-PL" altLang="pl-PL" b="1" smtClean="0"/>
              <a:t>BT HDR (High-Dose–Rate)</a:t>
            </a:r>
          </a:p>
          <a:p>
            <a:r>
              <a:rPr lang="pl-PL" altLang="pl-PL" b="1" smtClean="0"/>
              <a:t>BT LDR (Low-Dose-Rate)</a:t>
            </a:r>
          </a:p>
          <a:p>
            <a:r>
              <a:rPr lang="pl-PL" altLang="pl-PL" b="1" smtClean="0"/>
              <a:t>BT ultra LDR (seeds)</a:t>
            </a:r>
          </a:p>
          <a:p>
            <a:r>
              <a:rPr lang="pl-PL" altLang="pl-PL" b="1" smtClean="0"/>
              <a:t>BT PDR (Pulsed-Dose-Rate)</a:t>
            </a:r>
          </a:p>
          <a:p>
            <a:pPr algn="ctr">
              <a:buFontTx/>
              <a:buNone/>
            </a:pPr>
            <a:r>
              <a:rPr lang="pl-PL" altLang="pl-PL" b="1" smtClean="0"/>
              <a:t>+/-</a:t>
            </a:r>
          </a:p>
          <a:p>
            <a:r>
              <a:rPr lang="pl-PL" altLang="pl-PL" b="1" smtClean="0"/>
              <a:t>Hiperthermia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  <a:solidFill>
            <a:srgbClr val="002060"/>
          </a:solidFill>
        </p:spPr>
        <p:txBody>
          <a:bodyPr/>
          <a:lstStyle/>
          <a:p>
            <a:r>
              <a:rPr lang="pl-PL" sz="1600" b="1" dirty="0" err="1" smtClean="0">
                <a:solidFill>
                  <a:srgbClr val="FFFF00"/>
                </a:solidFill>
              </a:rPr>
              <a:t>Portfolio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prospective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trials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including</a:t>
            </a:r>
            <a:r>
              <a:rPr lang="pl-PL" sz="1600" b="1" dirty="0" smtClean="0">
                <a:solidFill>
                  <a:srgbClr val="FFFF00"/>
                </a:solidFill>
              </a:rPr>
              <a:t> brachytherapy: an </a:t>
            </a:r>
            <a:r>
              <a:rPr lang="pl-PL" sz="1600" b="1" dirty="0" err="1" smtClean="0">
                <a:solidFill>
                  <a:srgbClr val="FFFF00"/>
                </a:solidFill>
              </a:rPr>
              <a:t>analysis</a:t>
            </a:r>
            <a:r>
              <a:rPr lang="pl-PL" sz="1600" b="1" dirty="0" smtClean="0">
                <a:solidFill>
                  <a:srgbClr val="FFFF00"/>
                </a:solidFill>
              </a:rPr>
              <a:t> of </a:t>
            </a:r>
            <a:r>
              <a:rPr lang="pl-PL" sz="1600" b="1" dirty="0" err="1" smtClean="0">
                <a:solidFill>
                  <a:srgbClr val="FFFF00"/>
                </a:solidFill>
              </a:rPr>
              <a:t>the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ClinicalTrials.gov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database</a:t>
            </a: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600" b="1" dirty="0" smtClean="0">
                <a:solidFill>
                  <a:srgbClr val="FFFF00"/>
                </a:solidFill>
              </a:rPr>
              <a:t/>
            </a:r>
            <a:br>
              <a:rPr lang="pl-PL" sz="16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>Nicola </a:t>
            </a:r>
            <a:r>
              <a:rPr lang="pl-PL" sz="1200" b="1" dirty="0" err="1" smtClean="0">
                <a:solidFill>
                  <a:srgbClr val="FFFF00"/>
                </a:solidFill>
              </a:rPr>
              <a:t>Cihoric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Alexandros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Tsikkinis</a:t>
            </a:r>
            <a:r>
              <a:rPr lang="pl-PL" sz="1200" b="1" dirty="0" smtClean="0">
                <a:solidFill>
                  <a:srgbClr val="FFFF00"/>
                </a:solidFill>
              </a:rPr>
              <a:t>, Cristina </a:t>
            </a:r>
            <a:r>
              <a:rPr lang="pl-PL" sz="1200" b="1" dirty="0" err="1" smtClean="0">
                <a:solidFill>
                  <a:srgbClr val="FFFF00"/>
                </a:solidFill>
              </a:rPr>
              <a:t>Gutierrez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Miguelez</a:t>
            </a:r>
            <a:r>
              <a:rPr lang="pl-PL" sz="1200" b="1" dirty="0" smtClean="0">
                <a:solidFill>
                  <a:srgbClr val="FFFF00"/>
                </a:solidFill>
              </a:rPr>
              <a:t>, </a:t>
            </a:r>
            <a:r>
              <a:rPr lang="pl-PL" sz="1200" b="1" dirty="0" err="1" smtClean="0">
                <a:solidFill>
                  <a:srgbClr val="FFFF00"/>
                </a:solidFill>
              </a:rPr>
              <a:t>Vratislav</a:t>
            </a:r>
            <a:r>
              <a:rPr lang="pl-PL" sz="1200" b="1" dirty="0" smtClean="0">
                <a:solidFill>
                  <a:srgbClr val="FFFF00"/>
                </a:solidFill>
              </a:rPr>
              <a:t> </a:t>
            </a:r>
            <a:r>
              <a:rPr lang="pl-PL" sz="1200" b="1" dirty="0" err="1" smtClean="0">
                <a:solidFill>
                  <a:srgbClr val="FFFF00"/>
                </a:solidFill>
              </a:rPr>
              <a:t>Strnad</a:t>
            </a:r>
            <a:r>
              <a:rPr lang="pl-PL" sz="1200" b="1" dirty="0" smtClean="0">
                <a:solidFill>
                  <a:srgbClr val="FFFF00"/>
                </a:solidFill>
              </a:rPr>
              <a:t> et al.</a:t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r>
              <a:rPr lang="pl-PL" sz="1200" b="1" i="1" dirty="0" err="1" smtClean="0">
                <a:solidFill>
                  <a:srgbClr val="FFFF00"/>
                </a:solidFill>
              </a:rPr>
              <a:t>Radiation</a:t>
            </a:r>
            <a:r>
              <a:rPr lang="pl-PL" sz="1200" b="1" i="1" dirty="0" smtClean="0">
                <a:solidFill>
                  <a:srgbClr val="FFFF00"/>
                </a:solidFill>
              </a:rPr>
              <a:t> </a:t>
            </a:r>
            <a:r>
              <a:rPr lang="pl-PL" sz="1200" b="1" i="1" dirty="0" err="1" smtClean="0">
                <a:solidFill>
                  <a:srgbClr val="FFFF00"/>
                </a:solidFill>
              </a:rPr>
              <a:t>Oncology</a:t>
            </a:r>
            <a:r>
              <a:rPr lang="pl-PL" sz="1200" b="1" i="1" dirty="0" smtClean="0">
                <a:solidFill>
                  <a:srgbClr val="FFFF00"/>
                </a:solidFill>
              </a:rPr>
              <a:t> 2016;11:48 </a:t>
            </a:r>
            <a:r>
              <a:rPr lang="pl-PL" sz="1200" b="1" dirty="0" smtClean="0">
                <a:solidFill>
                  <a:srgbClr val="FFFF00"/>
                </a:solidFill>
              </a:rPr>
              <a:t/>
            </a:r>
            <a:br>
              <a:rPr lang="pl-PL" sz="1200" b="1" dirty="0" smtClean="0">
                <a:solidFill>
                  <a:srgbClr val="FFFF00"/>
                </a:solidFill>
              </a:rPr>
            </a:br>
            <a:endParaRPr lang="pl-PL" sz="1200" b="1" dirty="0">
              <a:solidFill>
                <a:srgbClr val="FFFF00"/>
              </a:solidFill>
            </a:endParaRPr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06284"/>
            <a:ext cx="6480720" cy="49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2411760" y="6021288"/>
            <a:ext cx="2448272" cy="648072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9" y="1600200"/>
            <a:ext cx="60394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24" y="1600200"/>
            <a:ext cx="6060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843808" y="1988840"/>
            <a:ext cx="3240360" cy="432048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84" y="1600200"/>
            <a:ext cx="60490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763688" y="2708920"/>
            <a:ext cx="1296144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89" y="1600200"/>
            <a:ext cx="60362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691680" y="2708920"/>
            <a:ext cx="1512168" cy="36004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79" y="1600200"/>
            <a:ext cx="6042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691680" y="2708920"/>
            <a:ext cx="1440160" cy="2880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11" y="1600200"/>
            <a:ext cx="60525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339752" y="1916832"/>
            <a:ext cx="4248472" cy="432048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47664" y="1772816"/>
            <a:ext cx="5904656" cy="1440160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28" y="1600200"/>
            <a:ext cx="6044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28" y="1600200"/>
            <a:ext cx="6044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411760" y="1916832"/>
            <a:ext cx="4248472" cy="57606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0955901"/>
              </p:ext>
            </p:extLst>
          </p:nvPr>
        </p:nvGraphicFramePr>
        <p:xfrm>
          <a:off x="179512" y="764704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547664" y="260648"/>
            <a:ext cx="6048672" cy="49128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 smtClean="0">
                <a:solidFill>
                  <a:srgbClr val="FFFF00"/>
                </a:solidFill>
                <a:latin typeface="Calibri"/>
                <a:cs typeface="+mn-cs"/>
              </a:rPr>
              <a:t>Physician</a:t>
            </a:r>
            <a:r>
              <a:rPr lang="pl-PL" sz="4000" b="1" dirty="0" smtClean="0">
                <a:solidFill>
                  <a:srgbClr val="FFFF00"/>
                </a:solidFill>
                <a:latin typeface="Calibri"/>
                <a:cs typeface="+mn-cs"/>
              </a:rPr>
              <a:t>, </a:t>
            </a:r>
            <a:r>
              <a:rPr lang="pl-PL" sz="4000" b="1" dirty="0" err="1" smtClean="0">
                <a:solidFill>
                  <a:srgbClr val="FFFF00"/>
                </a:solidFill>
                <a:latin typeface="Calibri"/>
                <a:cs typeface="+mn-cs"/>
              </a:rPr>
              <a:t>patients</a:t>
            </a:r>
            <a:r>
              <a:rPr lang="pl-PL" sz="4000" b="1" dirty="0" smtClean="0">
                <a:solidFill>
                  <a:srgbClr val="FFFF00"/>
                </a:solidFill>
                <a:latin typeface="Calibri"/>
                <a:cs typeface="+mn-cs"/>
              </a:rPr>
              <a:t> choice</a:t>
            </a:r>
            <a:endParaRPr lang="pl-PL" sz="4000" b="1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pic>
        <p:nvPicPr>
          <p:cNvPr id="4" name="Picture 2" descr="C:\Users\janusz\Documents\Zjazdy Naukowe\Bebig - HDR User Meeting Mallorca 11.2012\New competition for budding young sportswriter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3532" y="5589240"/>
            <a:ext cx="21404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3284984"/>
            <a:ext cx="1368152" cy="474489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 smtClean="0">
                <a:solidFill>
                  <a:srgbClr val="FFFF00"/>
                </a:solidFill>
                <a:latin typeface="Calibri"/>
                <a:cs typeface="+mn-cs"/>
              </a:rPr>
              <a:t>Results</a:t>
            </a:r>
            <a:endParaRPr lang="pl-PL" sz="3200" b="1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452320" y="3284984"/>
            <a:ext cx="1224136" cy="49128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 smtClean="0">
                <a:solidFill>
                  <a:srgbClr val="FFFF00"/>
                </a:solidFill>
                <a:latin typeface="Calibri"/>
                <a:cs typeface="+mn-cs"/>
              </a:rPr>
              <a:t>QoL</a:t>
            </a:r>
            <a:endParaRPr lang="pl-PL" sz="4000" b="1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707904" y="6309320"/>
            <a:ext cx="1512168" cy="49128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6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 smtClean="0">
                <a:solidFill>
                  <a:srgbClr val="FFFF00"/>
                </a:solidFill>
                <a:latin typeface="Calibri"/>
                <a:cs typeface="+mn-cs"/>
              </a:rPr>
              <a:t>Costs</a:t>
            </a:r>
            <a:endParaRPr lang="pl-PL" sz="4000" b="1" dirty="0">
              <a:solidFill>
                <a:srgbClr val="FFFF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5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41" y="1600200"/>
            <a:ext cx="62933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00" y="1600200"/>
            <a:ext cx="60641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96" y="1600200"/>
            <a:ext cx="60494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051720" y="1844824"/>
            <a:ext cx="4752528" cy="57606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sz="3200" b="1" dirty="0" err="1" smtClean="0">
                <a:solidFill>
                  <a:srgbClr val="FFFF00"/>
                </a:solidFill>
              </a:rPr>
              <a:t>Radiation</a:t>
            </a:r>
            <a:r>
              <a:rPr lang="pl-PL" sz="3200" b="1" dirty="0" smtClean="0">
                <a:solidFill>
                  <a:srgbClr val="FFFF00"/>
                </a:solidFill>
              </a:rPr>
              <a:t> </a:t>
            </a:r>
            <a:r>
              <a:rPr lang="pl-PL" sz="3200" b="1" dirty="0" err="1" smtClean="0">
                <a:solidFill>
                  <a:srgbClr val="FFFF00"/>
                </a:solidFill>
              </a:rPr>
              <a:t>Oncology</a:t>
            </a:r>
            <a:r>
              <a:rPr lang="pl-PL" sz="3200" b="1" dirty="0" smtClean="0">
                <a:solidFill>
                  <a:srgbClr val="FFFF00"/>
                </a:solidFill>
              </a:rPr>
              <a:t>/</a:t>
            </a:r>
            <a:r>
              <a:rPr lang="pl-PL" sz="3200" b="1" dirty="0" err="1" smtClean="0">
                <a:solidFill>
                  <a:srgbClr val="FFFF00"/>
                </a:solidFill>
              </a:rPr>
              <a:t>Prostate</a:t>
            </a:r>
            <a:r>
              <a:rPr lang="pl-PL" sz="3200" b="1" dirty="0" smtClean="0">
                <a:solidFill>
                  <a:srgbClr val="FFFF00"/>
                </a:solidFill>
              </a:rPr>
              <a:t>/RTOG </a:t>
            </a:r>
            <a:r>
              <a:rPr lang="pl-PL" sz="3200" b="1" dirty="0" err="1" smtClean="0">
                <a:solidFill>
                  <a:srgbClr val="FFFF00"/>
                </a:solidFill>
              </a:rPr>
              <a:t>Prostate</a:t>
            </a:r>
            <a:r>
              <a:rPr lang="pl-PL" sz="1200" dirty="0" smtClean="0">
                <a:solidFill>
                  <a:srgbClr val="FFFF00"/>
                </a:solidFill>
              </a:rPr>
              <a:t/>
            </a:r>
            <a:br>
              <a:rPr lang="pl-PL" sz="1200" dirty="0" smtClean="0">
                <a:solidFill>
                  <a:srgbClr val="FFFF00"/>
                </a:solidFill>
              </a:rPr>
            </a:br>
            <a:endParaRPr lang="pl-PL" sz="1200" dirty="0">
              <a:solidFill>
                <a:srgbClr val="FFFF00"/>
              </a:solidFill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09" y="1916832"/>
            <a:ext cx="885418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971600" y="155679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FF00"/>
                </a:solidFill>
                <a:hlinkClick r:id="rId3"/>
              </a:rPr>
              <a:t>https://en.wikibooks.org/wiki/Radiation_Oncology/Prostate/RTOG_Prostate</a:t>
            </a:r>
            <a:r>
              <a:rPr lang="pl-PL" sz="1600" dirty="0" smtClean="0">
                <a:solidFill>
                  <a:srgbClr val="FFFF00"/>
                </a:solidFill>
              </a:rPr>
              <a:t/>
            </a:r>
            <a:br>
              <a:rPr lang="pl-PL" sz="1600" dirty="0" smtClean="0">
                <a:solidFill>
                  <a:srgbClr val="FFFF00"/>
                </a:solidFill>
              </a:rPr>
            </a:br>
            <a:endParaRPr lang="pl-PL" sz="16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07504" y="4293096"/>
            <a:ext cx="8856984" cy="64807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l-PL" dirty="0" err="1" smtClean="0">
                <a:solidFill>
                  <a:srgbClr val="FFFF00"/>
                </a:solidFill>
              </a:rPr>
              <a:t>Trials</a:t>
            </a:r>
            <a:r>
              <a:rPr lang="pl-PL" dirty="0" smtClean="0">
                <a:solidFill>
                  <a:srgbClr val="FFFF00"/>
                </a:solidFill>
              </a:rPr>
              <a:t> -</a:t>
            </a:r>
            <a:r>
              <a:rPr lang="pl-PL" dirty="0" err="1" smtClean="0">
                <a:solidFill>
                  <a:srgbClr val="FFFF00"/>
                </a:solidFill>
              </a:rPr>
              <a:t>examples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6381328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Clinical Trials and Radiation Treatment</a:t>
            </a:r>
            <a:r>
              <a:rPr lang="pl-PL" sz="1100" dirty="0" smtClean="0"/>
              <a:t>, </a:t>
            </a:r>
            <a:r>
              <a:rPr lang="en-US" sz="1100" dirty="0" smtClean="0"/>
              <a:t>Gerard Morton</a:t>
            </a:r>
            <a:r>
              <a:rPr lang="pl-PL" sz="1100" dirty="0" smtClean="0"/>
              <a:t>, </a:t>
            </a:r>
            <a:r>
              <a:rPr lang="en-US" sz="1100" dirty="0" smtClean="0"/>
              <a:t>Odette Cancer Centre</a:t>
            </a:r>
            <a:r>
              <a:rPr lang="pl-PL" sz="1100" dirty="0" smtClean="0"/>
              <a:t>, </a:t>
            </a:r>
            <a:r>
              <a:rPr lang="en-US" sz="1100" dirty="0" smtClean="0"/>
              <a:t>Sunnybrook Research Institute</a:t>
            </a:r>
            <a:r>
              <a:rPr lang="pl-PL" sz="1100" dirty="0" smtClean="0"/>
              <a:t>, </a:t>
            </a:r>
            <a:r>
              <a:rPr lang="en-US" sz="1100" dirty="0" smtClean="0"/>
              <a:t>University of Toronto</a:t>
            </a:r>
            <a:endParaRPr lang="pl-PL" sz="1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80" y="1600200"/>
            <a:ext cx="61220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555776" y="1916832"/>
            <a:ext cx="3960440" cy="504056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ytuł 1"/>
          <p:cNvSpPr>
            <a:spLocks noGrp="1"/>
          </p:cNvSpPr>
          <p:nvPr>
            <p:ph type="title"/>
          </p:nvPr>
        </p:nvSpPr>
        <p:spPr>
          <a:xfrm>
            <a:off x="6516216" y="549275"/>
            <a:ext cx="2299172" cy="582613"/>
          </a:xfrm>
          <a:solidFill>
            <a:srgbClr val="002060"/>
          </a:solidFill>
        </p:spPr>
        <p:txBody>
          <a:bodyPr/>
          <a:lstStyle/>
          <a:p>
            <a:r>
              <a:rPr lang="pl-PL" sz="1600" b="1" dirty="0" err="1" smtClean="0">
                <a:solidFill>
                  <a:srgbClr val="FFFF00"/>
                </a:solidFill>
              </a:rPr>
              <a:t>Prostatic</a:t>
            </a:r>
            <a:r>
              <a:rPr lang="pl-PL" sz="1600" b="1" dirty="0" smtClean="0">
                <a:solidFill>
                  <a:srgbClr val="FFFF00"/>
                </a:solidFill>
              </a:rPr>
              <a:t> </a:t>
            </a:r>
            <a:r>
              <a:rPr lang="pl-PL" sz="1600" b="1" dirty="0" err="1" smtClean="0">
                <a:solidFill>
                  <a:srgbClr val="FFFF00"/>
                </a:solidFill>
              </a:rPr>
              <a:t>Radiotherapy</a:t>
            </a:r>
            <a:endParaRPr lang="pl-PL" sz="1600" b="1" dirty="0" smtClean="0">
              <a:solidFill>
                <a:srgbClr val="FFFF00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4638"/>
            <a:ext cx="62801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" descr="https://mail.uphs.upenn.edu/Exchange/Neha.Vapiwala2/Inbox/No%20Subject-4980.EML/2fld%20proton.jpg/C58EA28C-18C0-4a97-9AF2-036E93DDAFB3/2fld%20proton.jpg?attach=1"/>
          <p:cNvPicPr>
            <a:picLocks noChangeAspect="1" noChangeArrowheads="1"/>
          </p:cNvPicPr>
          <p:nvPr/>
        </p:nvPicPr>
        <p:blipFill>
          <a:blip r:embed="rId3" cstate="print"/>
          <a:srcRect t="10699" b="10699"/>
          <a:stretch>
            <a:fillRect/>
          </a:stretch>
        </p:blipFill>
        <p:spPr bwMode="auto">
          <a:xfrm>
            <a:off x="3167063" y="4703763"/>
            <a:ext cx="37814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2" descr="https://mail.uphs.upenn.edu/Exchange/Neha.Vapiwala2/Inbox/No%20Subject-4981.EML/7fld%20IMRT%20no%20balloon.jpg/C58EA28C-18C0-4a97-9AF2-036E93DDAFB3/7fld%20IMRT%20no%20balloon.jpg?attach=1"/>
          <p:cNvPicPr>
            <a:picLocks noChangeAspect="1" noChangeArrowheads="1"/>
          </p:cNvPicPr>
          <p:nvPr/>
        </p:nvPicPr>
        <p:blipFill>
          <a:blip r:embed="rId4" cstate="print"/>
          <a:srcRect t="10661" b="10661"/>
          <a:stretch>
            <a:fillRect/>
          </a:stretch>
        </p:blipFill>
        <p:spPr bwMode="auto">
          <a:xfrm>
            <a:off x="0" y="3500438"/>
            <a:ext cx="386873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5" cstate="print"/>
          <a:srcRect l="27660" t="17577" r="10851"/>
          <a:stretch>
            <a:fillRect/>
          </a:stretch>
        </p:blipFill>
        <p:spPr bwMode="auto">
          <a:xfrm>
            <a:off x="5381625" y="2133600"/>
            <a:ext cx="3654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12"/>
          <p:cNvSpPr txBox="1">
            <a:spLocks noChangeArrowheads="1"/>
          </p:cNvSpPr>
          <p:nvPr/>
        </p:nvSpPr>
        <p:spPr bwMode="auto">
          <a:xfrm>
            <a:off x="5651500" y="3563938"/>
            <a:ext cx="409575" cy="584200"/>
          </a:xfrm>
          <a:prstGeom prst="rect">
            <a:avLst/>
          </a:prstGeom>
          <a:solidFill>
            <a:schemeClr val="bg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10%</a:t>
            </a:r>
          </a:p>
        </p:txBody>
      </p:sp>
      <p:cxnSp>
        <p:nvCxnSpPr>
          <p:cNvPr id="11" name="Straight Arrow Connector 13"/>
          <p:cNvCxnSpPr/>
          <p:nvPr/>
        </p:nvCxnSpPr>
        <p:spPr>
          <a:xfrm>
            <a:off x="6061075" y="3748088"/>
            <a:ext cx="3238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9" name="TextBox 10"/>
          <p:cNvSpPr txBox="1">
            <a:spLocks noChangeArrowheads="1"/>
          </p:cNvSpPr>
          <p:nvPr/>
        </p:nvSpPr>
        <p:spPr bwMode="auto">
          <a:xfrm>
            <a:off x="7866063" y="3344863"/>
            <a:ext cx="625475" cy="646112"/>
          </a:xfrm>
          <a:prstGeom prst="rect">
            <a:avLst/>
          </a:prstGeom>
          <a:solidFill>
            <a:schemeClr val="bg1">
              <a:alpha val="4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6BB76D"/>
                </a:solidFill>
              </a:rPr>
              <a:t>100%</a:t>
            </a:r>
          </a:p>
        </p:txBody>
      </p:sp>
      <p:cxnSp>
        <p:nvCxnSpPr>
          <p:cNvPr id="29" name="Straight Arrow Connector 9"/>
          <p:cNvCxnSpPr>
            <a:stCxn id="87049" idx="1"/>
          </p:cNvCxnSpPr>
          <p:nvPr/>
        </p:nvCxnSpPr>
        <p:spPr>
          <a:xfrm flipH="1" flipV="1">
            <a:off x="7269163" y="3644900"/>
            <a:ext cx="596900" cy="22225"/>
          </a:xfrm>
          <a:prstGeom prst="straightConnector1">
            <a:avLst/>
          </a:prstGeom>
          <a:ln w="317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1" name="pole tekstowe 31"/>
          <p:cNvSpPr txBox="1">
            <a:spLocks noChangeArrowheads="1"/>
          </p:cNvSpPr>
          <p:nvPr/>
        </p:nvSpPr>
        <p:spPr bwMode="auto">
          <a:xfrm>
            <a:off x="6948488" y="4868863"/>
            <a:ext cx="2249334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10%  </a:t>
            </a:r>
            <a:r>
              <a:rPr lang="en-US" b="1" dirty="0" err="1">
                <a:solidFill>
                  <a:srgbClr val="FFFF00"/>
                </a:solidFill>
              </a:rPr>
              <a:t>Isodose</a:t>
            </a:r>
            <a:r>
              <a:rPr lang="en-US" b="1" dirty="0">
                <a:solidFill>
                  <a:srgbClr val="FFFF00"/>
                </a:solidFill>
              </a:rPr>
              <a:t> LDR </a:t>
            </a:r>
            <a:endParaRPr lang="pl-PL" b="1" dirty="0">
              <a:solidFill>
                <a:srgbClr val="FFFF00"/>
              </a:solidFill>
            </a:endParaRP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Brachy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87052" name="TextBox 5"/>
          <p:cNvSpPr txBox="1">
            <a:spLocks noChangeArrowheads="1"/>
          </p:cNvSpPr>
          <p:nvPr/>
        </p:nvSpPr>
        <p:spPr bwMode="auto">
          <a:xfrm>
            <a:off x="900113" y="4321175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40-50%</a:t>
            </a:r>
          </a:p>
        </p:txBody>
      </p:sp>
      <p:sp>
        <p:nvSpPr>
          <p:cNvPr id="34" name="Oval 4"/>
          <p:cNvSpPr/>
          <p:nvPr/>
        </p:nvSpPr>
        <p:spPr>
          <a:xfrm>
            <a:off x="884238" y="4052888"/>
            <a:ext cx="601662" cy="815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7054" name="pole tekstowe 34"/>
          <p:cNvSpPr txBox="1">
            <a:spLocks noChangeArrowheads="1"/>
          </p:cNvSpPr>
          <p:nvPr/>
        </p:nvSpPr>
        <p:spPr bwMode="auto">
          <a:xfrm>
            <a:off x="250825" y="5548313"/>
            <a:ext cx="2284413" cy="3698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Target Volume IMRT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87055" name="pole tekstowe 35"/>
          <p:cNvSpPr txBox="1">
            <a:spLocks noChangeArrowheads="1"/>
          </p:cNvSpPr>
          <p:nvPr/>
        </p:nvSpPr>
        <p:spPr bwMode="auto">
          <a:xfrm>
            <a:off x="1547813" y="6021388"/>
            <a:ext cx="1944687" cy="6477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Target Volume </a:t>
            </a:r>
            <a:r>
              <a:rPr lang="pl-PL">
                <a:solidFill>
                  <a:srgbClr val="FFFF00"/>
                </a:solidFill>
              </a:rPr>
              <a:t>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Janusz\Desktop\Documents\Zjazdy Naukowe\Elekta's 7th European Users’ Conference  Monte Carlo 2015\rozkład dawki różnych tech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838"/>
            <a:ext cx="8424862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zaokrąglony 2"/>
          <p:cNvSpPr/>
          <p:nvPr/>
        </p:nvSpPr>
        <p:spPr>
          <a:xfrm>
            <a:off x="2267744" y="5445224"/>
            <a:ext cx="2664296" cy="504056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08175" y="2276475"/>
          <a:ext cx="607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hoto Editor Photo" r:id="rId4" imgW="6392167" imgH="4153480" progId="">
                  <p:embed/>
                </p:oleObj>
              </mc:Choice>
              <mc:Fallback>
                <p:oleObj name="Photo Editor Photo" r:id="rId4" imgW="6392167" imgH="415348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607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5"/>
          <p:cNvSpPr>
            <a:spLocks noChangeShapeType="1"/>
          </p:cNvSpPr>
          <p:nvPr/>
        </p:nvSpPr>
        <p:spPr bwMode="auto">
          <a:xfrm flipV="1">
            <a:off x="1295400" y="4648200"/>
            <a:ext cx="2895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sz="2400">
                <a:latin typeface="Times New Roman" pitchFamily="18" charset="0"/>
              </a:rPr>
              <a:t>ITV</a:t>
            </a:r>
            <a:r>
              <a:rPr kumimoji="1" lang="de-DE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9" name="Freeform 7"/>
          <p:cNvSpPr>
            <a:spLocks/>
          </p:cNvSpPr>
          <p:nvPr/>
        </p:nvSpPr>
        <p:spPr bwMode="auto">
          <a:xfrm>
            <a:off x="4483100" y="4087813"/>
            <a:ext cx="1116013" cy="712787"/>
          </a:xfrm>
          <a:custGeom>
            <a:avLst/>
            <a:gdLst>
              <a:gd name="T0" fmla="*/ 2147483647 w 703"/>
              <a:gd name="T1" fmla="*/ 2147483647 h 449"/>
              <a:gd name="T2" fmla="*/ 2147483647 w 703"/>
              <a:gd name="T3" fmla="*/ 2147483647 h 449"/>
              <a:gd name="T4" fmla="*/ 2147483647 w 703"/>
              <a:gd name="T5" fmla="*/ 2147483647 h 449"/>
              <a:gd name="T6" fmla="*/ 2147483647 w 703"/>
              <a:gd name="T7" fmla="*/ 2147483647 h 449"/>
              <a:gd name="T8" fmla="*/ 2147483647 w 703"/>
              <a:gd name="T9" fmla="*/ 2147483647 h 449"/>
              <a:gd name="T10" fmla="*/ 2147483647 w 703"/>
              <a:gd name="T11" fmla="*/ 2147483647 h 449"/>
              <a:gd name="T12" fmla="*/ 2147483647 w 703"/>
              <a:gd name="T13" fmla="*/ 2147483647 h 449"/>
              <a:gd name="T14" fmla="*/ 2147483647 w 703"/>
              <a:gd name="T15" fmla="*/ 2147483647 h 449"/>
              <a:gd name="T16" fmla="*/ 2147483647 w 703"/>
              <a:gd name="T17" fmla="*/ 2147483647 h 449"/>
              <a:gd name="T18" fmla="*/ 2147483647 w 703"/>
              <a:gd name="T19" fmla="*/ 2147483647 h 449"/>
              <a:gd name="T20" fmla="*/ 2147483647 w 703"/>
              <a:gd name="T21" fmla="*/ 2147483647 h 449"/>
              <a:gd name="T22" fmla="*/ 2147483647 w 703"/>
              <a:gd name="T23" fmla="*/ 2147483647 h 449"/>
              <a:gd name="T24" fmla="*/ 2147483647 w 703"/>
              <a:gd name="T25" fmla="*/ 2147483647 h 449"/>
              <a:gd name="T26" fmla="*/ 2147483647 w 703"/>
              <a:gd name="T27" fmla="*/ 2147483647 h 449"/>
              <a:gd name="T28" fmla="*/ 2147483647 w 703"/>
              <a:gd name="T29" fmla="*/ 2147483647 h 449"/>
              <a:gd name="T30" fmla="*/ 2147483647 w 703"/>
              <a:gd name="T31" fmla="*/ 2147483647 h 449"/>
              <a:gd name="T32" fmla="*/ 2147483647 w 703"/>
              <a:gd name="T33" fmla="*/ 2147483647 h 449"/>
              <a:gd name="T34" fmla="*/ 2147483647 w 703"/>
              <a:gd name="T35" fmla="*/ 2147483647 h 449"/>
              <a:gd name="T36" fmla="*/ 2147483647 w 703"/>
              <a:gd name="T37" fmla="*/ 2147483647 h 449"/>
              <a:gd name="T38" fmla="*/ 2147483647 w 703"/>
              <a:gd name="T39" fmla="*/ 2147483647 h 449"/>
              <a:gd name="T40" fmla="*/ 2147483647 w 703"/>
              <a:gd name="T41" fmla="*/ 2147483647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03"/>
              <a:gd name="T64" fmla="*/ 0 h 449"/>
              <a:gd name="T65" fmla="*/ 703 w 703"/>
              <a:gd name="T66" fmla="*/ 449 h 4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03" h="449">
                <a:moveTo>
                  <a:pt x="29" y="365"/>
                </a:moveTo>
                <a:cubicBezTo>
                  <a:pt x="27" y="358"/>
                  <a:pt x="26" y="350"/>
                  <a:pt x="23" y="343"/>
                </a:cubicBezTo>
                <a:cubicBezTo>
                  <a:pt x="20" y="337"/>
                  <a:pt x="14" y="333"/>
                  <a:pt x="12" y="327"/>
                </a:cubicBezTo>
                <a:cubicBezTo>
                  <a:pt x="7" y="311"/>
                  <a:pt x="1" y="278"/>
                  <a:pt x="1" y="278"/>
                </a:cubicBezTo>
                <a:cubicBezTo>
                  <a:pt x="1" y="273"/>
                  <a:pt x="0" y="185"/>
                  <a:pt x="18" y="162"/>
                </a:cubicBezTo>
                <a:cubicBezTo>
                  <a:pt x="46" y="126"/>
                  <a:pt x="89" y="101"/>
                  <a:pt x="127" y="75"/>
                </a:cubicBezTo>
                <a:cubicBezTo>
                  <a:pt x="142" y="65"/>
                  <a:pt x="166" y="63"/>
                  <a:pt x="182" y="53"/>
                </a:cubicBezTo>
                <a:cubicBezTo>
                  <a:pt x="202" y="41"/>
                  <a:pt x="226" y="22"/>
                  <a:pt x="248" y="14"/>
                </a:cubicBezTo>
                <a:cubicBezTo>
                  <a:pt x="286" y="0"/>
                  <a:pt x="329" y="6"/>
                  <a:pt x="369" y="3"/>
                </a:cubicBezTo>
                <a:cubicBezTo>
                  <a:pt x="471" y="10"/>
                  <a:pt x="512" y="11"/>
                  <a:pt x="594" y="64"/>
                </a:cubicBezTo>
                <a:cubicBezTo>
                  <a:pt x="621" y="81"/>
                  <a:pt x="636" y="120"/>
                  <a:pt x="654" y="146"/>
                </a:cubicBezTo>
                <a:cubicBezTo>
                  <a:pt x="654" y="147"/>
                  <a:pt x="676" y="179"/>
                  <a:pt x="676" y="179"/>
                </a:cubicBezTo>
                <a:cubicBezTo>
                  <a:pt x="680" y="184"/>
                  <a:pt x="687" y="195"/>
                  <a:pt x="687" y="195"/>
                </a:cubicBezTo>
                <a:cubicBezTo>
                  <a:pt x="692" y="212"/>
                  <a:pt x="698" y="228"/>
                  <a:pt x="703" y="245"/>
                </a:cubicBezTo>
                <a:cubicBezTo>
                  <a:pt x="701" y="273"/>
                  <a:pt x="699" y="352"/>
                  <a:pt x="676" y="382"/>
                </a:cubicBezTo>
                <a:cubicBezTo>
                  <a:pt x="666" y="395"/>
                  <a:pt x="641" y="410"/>
                  <a:pt x="627" y="420"/>
                </a:cubicBezTo>
                <a:cubicBezTo>
                  <a:pt x="596" y="416"/>
                  <a:pt x="564" y="414"/>
                  <a:pt x="533" y="409"/>
                </a:cubicBezTo>
                <a:cubicBezTo>
                  <a:pt x="508" y="405"/>
                  <a:pt x="490" y="389"/>
                  <a:pt x="467" y="382"/>
                </a:cubicBezTo>
                <a:cubicBezTo>
                  <a:pt x="434" y="384"/>
                  <a:pt x="364" y="385"/>
                  <a:pt x="325" y="393"/>
                </a:cubicBezTo>
                <a:cubicBezTo>
                  <a:pt x="287" y="400"/>
                  <a:pt x="254" y="415"/>
                  <a:pt x="215" y="420"/>
                </a:cubicBezTo>
                <a:cubicBezTo>
                  <a:pt x="94" y="416"/>
                  <a:pt x="67" y="449"/>
                  <a:pt x="29" y="365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0" name="Freeform 8"/>
          <p:cNvSpPr>
            <a:spLocks/>
          </p:cNvSpPr>
          <p:nvPr/>
        </p:nvSpPr>
        <p:spPr bwMode="auto">
          <a:xfrm>
            <a:off x="4267200" y="3886200"/>
            <a:ext cx="1524000" cy="1066800"/>
          </a:xfrm>
          <a:custGeom>
            <a:avLst/>
            <a:gdLst>
              <a:gd name="T0" fmla="*/ 2147483647 w 790"/>
              <a:gd name="T1" fmla="*/ 2147483647 h 481"/>
              <a:gd name="T2" fmla="*/ 2147483647 w 790"/>
              <a:gd name="T3" fmla="*/ 2147483647 h 481"/>
              <a:gd name="T4" fmla="*/ 2147483647 w 790"/>
              <a:gd name="T5" fmla="*/ 2147483647 h 481"/>
              <a:gd name="T6" fmla="*/ 2147483647 w 790"/>
              <a:gd name="T7" fmla="*/ 2147483647 h 481"/>
              <a:gd name="T8" fmla="*/ 0 w 790"/>
              <a:gd name="T9" fmla="*/ 2147483647 h 481"/>
              <a:gd name="T10" fmla="*/ 2147483647 w 790"/>
              <a:gd name="T11" fmla="*/ 2147483647 h 481"/>
              <a:gd name="T12" fmla="*/ 2147483647 w 790"/>
              <a:gd name="T13" fmla="*/ 2147483647 h 481"/>
              <a:gd name="T14" fmla="*/ 2147483647 w 790"/>
              <a:gd name="T15" fmla="*/ 2147483647 h 481"/>
              <a:gd name="T16" fmla="*/ 2147483647 w 790"/>
              <a:gd name="T17" fmla="*/ 2147483647 h 481"/>
              <a:gd name="T18" fmla="*/ 2147483647 w 790"/>
              <a:gd name="T19" fmla="*/ 0 h 481"/>
              <a:gd name="T20" fmla="*/ 2147483647 w 790"/>
              <a:gd name="T21" fmla="*/ 2147483647 h 481"/>
              <a:gd name="T22" fmla="*/ 2147483647 w 790"/>
              <a:gd name="T23" fmla="*/ 2147483647 h 481"/>
              <a:gd name="T24" fmla="*/ 2147483647 w 790"/>
              <a:gd name="T25" fmla="*/ 2147483647 h 481"/>
              <a:gd name="T26" fmla="*/ 2147483647 w 790"/>
              <a:gd name="T27" fmla="*/ 2147483647 h 481"/>
              <a:gd name="T28" fmla="*/ 2147483647 w 790"/>
              <a:gd name="T29" fmla="*/ 2147483647 h 481"/>
              <a:gd name="T30" fmla="*/ 2147483647 w 790"/>
              <a:gd name="T31" fmla="*/ 2147483647 h 481"/>
              <a:gd name="T32" fmla="*/ 2147483647 w 790"/>
              <a:gd name="T33" fmla="*/ 2147483647 h 481"/>
              <a:gd name="T34" fmla="*/ 2147483647 w 790"/>
              <a:gd name="T35" fmla="*/ 2147483647 h 481"/>
              <a:gd name="T36" fmla="*/ 2147483647 w 790"/>
              <a:gd name="T37" fmla="*/ 2147483647 h 481"/>
              <a:gd name="T38" fmla="*/ 2147483647 w 790"/>
              <a:gd name="T39" fmla="*/ 2147483647 h 481"/>
              <a:gd name="T40" fmla="*/ 2147483647 w 790"/>
              <a:gd name="T41" fmla="*/ 2147483647 h 481"/>
              <a:gd name="T42" fmla="*/ 2147483647 w 790"/>
              <a:gd name="T43" fmla="*/ 2147483647 h 481"/>
              <a:gd name="T44" fmla="*/ 2147483647 w 790"/>
              <a:gd name="T45" fmla="*/ 2147483647 h 481"/>
              <a:gd name="T46" fmla="*/ 2147483647 w 790"/>
              <a:gd name="T47" fmla="*/ 2147483647 h 4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0"/>
              <a:gd name="T73" fmla="*/ 0 h 481"/>
              <a:gd name="T74" fmla="*/ 790 w 790"/>
              <a:gd name="T75" fmla="*/ 481 h 4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0" h="481">
                <a:moveTo>
                  <a:pt x="296" y="450"/>
                </a:moveTo>
                <a:cubicBezTo>
                  <a:pt x="272" y="455"/>
                  <a:pt x="249" y="461"/>
                  <a:pt x="225" y="466"/>
                </a:cubicBezTo>
                <a:cubicBezTo>
                  <a:pt x="212" y="469"/>
                  <a:pt x="186" y="477"/>
                  <a:pt x="186" y="477"/>
                </a:cubicBezTo>
                <a:cubicBezTo>
                  <a:pt x="125" y="473"/>
                  <a:pt x="112" y="481"/>
                  <a:pt x="71" y="455"/>
                </a:cubicBezTo>
                <a:cubicBezTo>
                  <a:pt x="45" y="416"/>
                  <a:pt x="14" y="386"/>
                  <a:pt x="0" y="340"/>
                </a:cubicBezTo>
                <a:cubicBezTo>
                  <a:pt x="2" y="303"/>
                  <a:pt x="2" y="267"/>
                  <a:pt x="5" y="230"/>
                </a:cubicBezTo>
                <a:cubicBezTo>
                  <a:pt x="6" y="216"/>
                  <a:pt x="30" y="186"/>
                  <a:pt x="33" y="181"/>
                </a:cubicBezTo>
                <a:cubicBezTo>
                  <a:pt x="59" y="142"/>
                  <a:pt x="56" y="159"/>
                  <a:pt x="88" y="126"/>
                </a:cubicBezTo>
                <a:cubicBezTo>
                  <a:pt x="123" y="90"/>
                  <a:pt x="154" y="59"/>
                  <a:pt x="203" y="44"/>
                </a:cubicBezTo>
                <a:cubicBezTo>
                  <a:pt x="249" y="12"/>
                  <a:pt x="319" y="7"/>
                  <a:pt x="373" y="0"/>
                </a:cubicBezTo>
                <a:cubicBezTo>
                  <a:pt x="417" y="2"/>
                  <a:pt x="460" y="1"/>
                  <a:pt x="504" y="5"/>
                </a:cubicBezTo>
                <a:cubicBezTo>
                  <a:pt x="525" y="7"/>
                  <a:pt x="565" y="16"/>
                  <a:pt x="565" y="16"/>
                </a:cubicBezTo>
                <a:cubicBezTo>
                  <a:pt x="588" y="25"/>
                  <a:pt x="612" y="31"/>
                  <a:pt x="636" y="38"/>
                </a:cubicBezTo>
                <a:cubicBezTo>
                  <a:pt x="647" y="45"/>
                  <a:pt x="662" y="49"/>
                  <a:pt x="669" y="60"/>
                </a:cubicBezTo>
                <a:cubicBezTo>
                  <a:pt x="673" y="66"/>
                  <a:pt x="675" y="73"/>
                  <a:pt x="680" y="77"/>
                </a:cubicBezTo>
                <a:cubicBezTo>
                  <a:pt x="690" y="86"/>
                  <a:pt x="713" y="99"/>
                  <a:pt x="713" y="99"/>
                </a:cubicBezTo>
                <a:cubicBezTo>
                  <a:pt x="739" y="137"/>
                  <a:pt x="728" y="121"/>
                  <a:pt x="746" y="148"/>
                </a:cubicBezTo>
                <a:cubicBezTo>
                  <a:pt x="753" y="159"/>
                  <a:pt x="768" y="181"/>
                  <a:pt x="768" y="181"/>
                </a:cubicBezTo>
                <a:cubicBezTo>
                  <a:pt x="775" y="205"/>
                  <a:pt x="783" y="228"/>
                  <a:pt x="790" y="252"/>
                </a:cubicBezTo>
                <a:cubicBezTo>
                  <a:pt x="788" y="292"/>
                  <a:pt x="787" y="333"/>
                  <a:pt x="784" y="373"/>
                </a:cubicBezTo>
                <a:cubicBezTo>
                  <a:pt x="780" y="420"/>
                  <a:pt x="714" y="458"/>
                  <a:pt x="674" y="472"/>
                </a:cubicBezTo>
                <a:cubicBezTo>
                  <a:pt x="600" y="465"/>
                  <a:pt x="536" y="439"/>
                  <a:pt x="466" y="417"/>
                </a:cubicBezTo>
                <a:cubicBezTo>
                  <a:pt x="402" y="422"/>
                  <a:pt x="418" y="416"/>
                  <a:pt x="378" y="428"/>
                </a:cubicBezTo>
                <a:cubicBezTo>
                  <a:pt x="329" y="442"/>
                  <a:pt x="281" y="466"/>
                  <a:pt x="230" y="466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334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de-DE" sz="2400">
                <a:latin typeface="Times New Roman" pitchFamily="18" charset="0"/>
              </a:rPr>
              <a:t>CTV</a:t>
            </a:r>
            <a:r>
              <a:rPr kumimoji="1" lang="de-DE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1219200" y="3352800"/>
            <a:ext cx="3352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152400" y="1484313"/>
            <a:ext cx="868680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000">
                <a:latin typeface="Georgia" pitchFamily="18" charset="0"/>
              </a:rPr>
              <a:t>Interstitial Brachytherapy for Prostate: CTV = PTV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000" u="sng">
                <a:latin typeface="Georgia" pitchFamily="18" charset="0"/>
              </a:rPr>
              <a:t>No margin necessary</a:t>
            </a:r>
            <a:r>
              <a:rPr lang="en-US" sz="2000">
                <a:latin typeface="Georgia" pitchFamily="18" charset="0"/>
              </a:rPr>
              <a:t> . M</a:t>
            </a:r>
            <a:r>
              <a:rPr lang="en-US" sz="2000" u="sng">
                <a:latin typeface="Georgia" pitchFamily="18" charset="0"/>
              </a:rPr>
              <a:t>uch smaller PTV</a:t>
            </a:r>
            <a:endParaRPr lang="en-US" sz="2000" u="sng" baseline="30000">
              <a:latin typeface="Georgia" pitchFamily="18" charset="0"/>
              <a:sym typeface="Symbol" pitchFamily="18" charset="2"/>
            </a:endParaRP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5029200" y="38862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5" name="Line 14"/>
          <p:cNvSpPr>
            <a:spLocks noChangeShapeType="1"/>
          </p:cNvSpPr>
          <p:nvPr/>
        </p:nvSpPr>
        <p:spPr bwMode="auto">
          <a:xfrm flipH="1" flipV="1">
            <a:off x="5486400" y="4724400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6" name="Line 15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7" name="Line 16"/>
          <p:cNvSpPr>
            <a:spLocks noChangeShapeType="1"/>
          </p:cNvSpPr>
          <p:nvPr/>
        </p:nvSpPr>
        <p:spPr bwMode="auto">
          <a:xfrm>
            <a:off x="4267200" y="4419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 flipV="1">
            <a:off x="4419600" y="4724400"/>
            <a:ext cx="152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39" name="Freeform 19"/>
          <p:cNvSpPr>
            <a:spLocks/>
          </p:cNvSpPr>
          <p:nvPr/>
        </p:nvSpPr>
        <p:spPr bwMode="auto">
          <a:xfrm>
            <a:off x="4800600" y="4756150"/>
            <a:ext cx="600075" cy="447675"/>
          </a:xfrm>
          <a:custGeom>
            <a:avLst/>
            <a:gdLst>
              <a:gd name="T0" fmla="*/ 2147483647 w 378"/>
              <a:gd name="T1" fmla="*/ 2147483647 h 282"/>
              <a:gd name="T2" fmla="*/ 2147483647 w 378"/>
              <a:gd name="T3" fmla="*/ 2147483647 h 282"/>
              <a:gd name="T4" fmla="*/ 2147483647 w 378"/>
              <a:gd name="T5" fmla="*/ 2147483647 h 282"/>
              <a:gd name="T6" fmla="*/ 2147483647 w 378"/>
              <a:gd name="T7" fmla="*/ 2147483647 h 282"/>
              <a:gd name="T8" fmla="*/ 0 w 378"/>
              <a:gd name="T9" fmla="*/ 2147483647 h 282"/>
              <a:gd name="T10" fmla="*/ 2147483647 w 378"/>
              <a:gd name="T11" fmla="*/ 2147483647 h 282"/>
              <a:gd name="T12" fmla="*/ 2147483647 w 378"/>
              <a:gd name="T13" fmla="*/ 2147483647 h 282"/>
              <a:gd name="T14" fmla="*/ 2147483647 w 378"/>
              <a:gd name="T15" fmla="*/ 2147483647 h 282"/>
              <a:gd name="T16" fmla="*/ 2147483647 w 378"/>
              <a:gd name="T17" fmla="*/ 2147483647 h 282"/>
              <a:gd name="T18" fmla="*/ 2147483647 w 378"/>
              <a:gd name="T19" fmla="*/ 2147483647 h 282"/>
              <a:gd name="T20" fmla="*/ 2147483647 w 378"/>
              <a:gd name="T21" fmla="*/ 2147483647 h 282"/>
              <a:gd name="T22" fmla="*/ 2147483647 w 378"/>
              <a:gd name="T23" fmla="*/ 2147483647 h 282"/>
              <a:gd name="T24" fmla="*/ 2147483647 w 378"/>
              <a:gd name="T25" fmla="*/ 2147483647 h 282"/>
              <a:gd name="T26" fmla="*/ 2147483647 w 378"/>
              <a:gd name="T27" fmla="*/ 2147483647 h 282"/>
              <a:gd name="T28" fmla="*/ 2147483647 w 378"/>
              <a:gd name="T29" fmla="*/ 2147483647 h 282"/>
              <a:gd name="T30" fmla="*/ 2147483647 w 378"/>
              <a:gd name="T31" fmla="*/ 2147483647 h 282"/>
              <a:gd name="T32" fmla="*/ 2147483647 w 378"/>
              <a:gd name="T33" fmla="*/ 2147483647 h 282"/>
              <a:gd name="T34" fmla="*/ 2147483647 w 378"/>
              <a:gd name="T35" fmla="*/ 2147483647 h 2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8"/>
              <a:gd name="T55" fmla="*/ 0 h 282"/>
              <a:gd name="T56" fmla="*/ 378 w 378"/>
              <a:gd name="T57" fmla="*/ 282 h 2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8" h="282">
                <a:moveTo>
                  <a:pt x="132" y="262"/>
                </a:moveTo>
                <a:cubicBezTo>
                  <a:pt x="122" y="260"/>
                  <a:pt x="112" y="259"/>
                  <a:pt x="102" y="256"/>
                </a:cubicBezTo>
                <a:cubicBezTo>
                  <a:pt x="90" y="253"/>
                  <a:pt x="66" y="244"/>
                  <a:pt x="66" y="244"/>
                </a:cubicBezTo>
                <a:cubicBezTo>
                  <a:pt x="55" y="233"/>
                  <a:pt x="38" y="227"/>
                  <a:pt x="30" y="214"/>
                </a:cubicBezTo>
                <a:cubicBezTo>
                  <a:pt x="18" y="195"/>
                  <a:pt x="5" y="151"/>
                  <a:pt x="0" y="130"/>
                </a:cubicBezTo>
                <a:cubicBezTo>
                  <a:pt x="2" y="110"/>
                  <a:pt x="0" y="89"/>
                  <a:pt x="6" y="70"/>
                </a:cubicBezTo>
                <a:cubicBezTo>
                  <a:pt x="8" y="63"/>
                  <a:pt x="20" y="64"/>
                  <a:pt x="24" y="58"/>
                </a:cubicBezTo>
                <a:cubicBezTo>
                  <a:pt x="31" y="47"/>
                  <a:pt x="32" y="34"/>
                  <a:pt x="36" y="22"/>
                </a:cubicBezTo>
                <a:cubicBezTo>
                  <a:pt x="38" y="16"/>
                  <a:pt x="48" y="17"/>
                  <a:pt x="54" y="16"/>
                </a:cubicBezTo>
                <a:cubicBezTo>
                  <a:pt x="84" y="10"/>
                  <a:pt x="134" y="7"/>
                  <a:pt x="162" y="4"/>
                </a:cubicBezTo>
                <a:cubicBezTo>
                  <a:pt x="249" y="7"/>
                  <a:pt x="287" y="0"/>
                  <a:pt x="354" y="22"/>
                </a:cubicBezTo>
                <a:cubicBezTo>
                  <a:pt x="359" y="53"/>
                  <a:pt x="361" y="69"/>
                  <a:pt x="378" y="94"/>
                </a:cubicBezTo>
                <a:cubicBezTo>
                  <a:pt x="372" y="137"/>
                  <a:pt x="371" y="143"/>
                  <a:pt x="342" y="172"/>
                </a:cubicBezTo>
                <a:cubicBezTo>
                  <a:pt x="332" y="203"/>
                  <a:pt x="344" y="181"/>
                  <a:pt x="318" y="196"/>
                </a:cubicBezTo>
                <a:cubicBezTo>
                  <a:pt x="280" y="217"/>
                  <a:pt x="245" y="253"/>
                  <a:pt x="204" y="268"/>
                </a:cubicBezTo>
                <a:cubicBezTo>
                  <a:pt x="194" y="272"/>
                  <a:pt x="184" y="272"/>
                  <a:pt x="174" y="274"/>
                </a:cubicBezTo>
                <a:cubicBezTo>
                  <a:pt x="168" y="276"/>
                  <a:pt x="162" y="282"/>
                  <a:pt x="156" y="280"/>
                </a:cubicBezTo>
                <a:cubicBezTo>
                  <a:pt x="146" y="277"/>
                  <a:pt x="140" y="268"/>
                  <a:pt x="132" y="262"/>
                </a:cubicBezTo>
                <a:close/>
              </a:path>
            </a:pathLst>
          </a:custGeom>
          <a:noFill/>
          <a:ln w="9525">
            <a:solidFill>
              <a:srgbClr val="66FF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40" name="Line 20"/>
          <p:cNvSpPr>
            <a:spLocks noChangeShapeType="1"/>
          </p:cNvSpPr>
          <p:nvPr/>
        </p:nvSpPr>
        <p:spPr bwMode="auto">
          <a:xfrm flipH="1" flipV="1">
            <a:off x="5257800" y="5105400"/>
            <a:ext cx="381000" cy="53340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41" name="Text Box 21"/>
          <p:cNvSpPr txBox="1">
            <a:spLocks noChangeArrowheads="1"/>
          </p:cNvSpPr>
          <p:nvPr/>
        </p:nvSpPr>
        <p:spPr bwMode="auto">
          <a:xfrm>
            <a:off x="55626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33CC33"/>
                </a:solidFill>
              </a:rPr>
              <a:t>Rectum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323850" y="188913"/>
            <a:ext cx="8424614" cy="1335087"/>
          </a:xfrm>
          <a:prstGeom prst="rect">
            <a:avLst/>
          </a:prstGeom>
          <a:solidFill>
            <a:srgbClr val="00206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Potential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of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Brachytherapy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:</a:t>
            </a:r>
          </a:p>
          <a:p>
            <a:pPr algn="ctr" eaLnBrk="0" hangingPunct="0">
              <a:defRPr/>
            </a:pP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Moving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target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is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not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a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problem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 in BT</a:t>
            </a:r>
          </a:p>
          <a:p>
            <a:pPr algn="ctr" eaLnBrk="0" hangingPunct="0">
              <a:defRPr/>
            </a:pP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Moving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target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remains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a </a:t>
            </a:r>
            <a:r>
              <a:rPr lang="es-ES" sz="2800" b="1" kern="0" dirty="0" err="1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problem</a:t>
            </a:r>
            <a:r>
              <a:rPr lang="es-ES" sz="2800" b="1" kern="0" dirty="0">
                <a:solidFill>
                  <a:srgbClr val="FFFF00"/>
                </a:solidFill>
                <a:latin typeface="CG Times"/>
                <a:ea typeface="+mj-ea"/>
                <a:cs typeface="+mj-cs"/>
              </a:rPr>
              <a:t> in EBRT  </a:t>
            </a:r>
            <a:endParaRPr lang="en-GB" sz="2800" b="1" kern="0" dirty="0">
              <a:solidFill>
                <a:srgbClr val="FFFF00"/>
              </a:solidFill>
              <a:latin typeface="CG Time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ytuł 8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82000" cy="990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l-PL" altLang="pl-PL" b="1" dirty="0" err="1" smtClean="0">
                <a:solidFill>
                  <a:srgbClr val="FFFF00"/>
                </a:solidFill>
              </a:rPr>
              <a:t>Why</a:t>
            </a:r>
            <a:r>
              <a:rPr lang="pl-PL" altLang="pl-PL" b="1" dirty="0" smtClean="0">
                <a:solidFill>
                  <a:srgbClr val="FFFF00"/>
                </a:solidFill>
              </a:rPr>
              <a:t> </a:t>
            </a:r>
            <a:r>
              <a:rPr lang="pl-PL" altLang="pl-PL" b="1" dirty="0" err="1" smtClean="0">
                <a:solidFill>
                  <a:srgbClr val="FFFF00"/>
                </a:solidFill>
              </a:rPr>
              <a:t>prostate</a:t>
            </a:r>
            <a:r>
              <a:rPr lang="pl-PL" altLang="pl-PL" b="1" dirty="0" smtClean="0">
                <a:solidFill>
                  <a:srgbClr val="FFFF00"/>
                </a:solidFill>
              </a:rPr>
              <a:t> </a:t>
            </a:r>
            <a:r>
              <a:rPr lang="pl-PL" altLang="pl-PL" b="1" dirty="0" err="1" smtClean="0">
                <a:solidFill>
                  <a:srgbClr val="FFFF00"/>
                </a:solidFill>
              </a:rPr>
              <a:t>brachytherapy</a:t>
            </a:r>
            <a:r>
              <a:rPr lang="pl-PL" altLang="pl-PL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9091" name="Symbol zastępczy zawartości 9"/>
          <p:cNvSpPr>
            <a:spLocks noGrp="1"/>
          </p:cNvSpPr>
          <p:nvPr>
            <p:ph idx="1"/>
          </p:nvPr>
        </p:nvSpPr>
        <p:spPr>
          <a:xfrm>
            <a:off x="468313" y="1628775"/>
            <a:ext cx="8382000" cy="4953000"/>
          </a:xfrm>
        </p:spPr>
        <p:txBody>
          <a:bodyPr/>
          <a:lstStyle/>
          <a:p>
            <a:pPr eaLnBrk="1" hangingPunct="1"/>
            <a:r>
              <a:rPr lang="pl-PL" altLang="pl-PL" sz="2400" b="1" smtClean="0"/>
              <a:t>No organ motion</a:t>
            </a:r>
          </a:p>
          <a:p>
            <a:pPr eaLnBrk="1" hangingPunct="1"/>
            <a:r>
              <a:rPr lang="pl-PL" altLang="pl-PL" sz="2400" b="1" smtClean="0"/>
              <a:t>No set-up errors</a:t>
            </a:r>
          </a:p>
          <a:p>
            <a:pPr eaLnBrk="1" hangingPunct="1"/>
            <a:r>
              <a:rPr lang="pl-PL" altLang="pl-PL" sz="2400" b="1" smtClean="0"/>
              <a:t>No CBCT or Tomo target identification uncertainties</a:t>
            </a:r>
          </a:p>
          <a:p>
            <a:pPr eaLnBrk="1" hangingPunct="1"/>
            <a:r>
              <a:rPr lang="pl-PL" altLang="pl-PL" sz="2400" b="1" smtClean="0"/>
              <a:t>No large low-dose normal tissues radiation volumes</a:t>
            </a:r>
          </a:p>
          <a:p>
            <a:pPr eaLnBrk="1" hangingPunct="1"/>
            <a:r>
              <a:rPr lang="pl-PL" altLang="pl-PL" sz="2400" b="1" smtClean="0"/>
              <a:t>No organ position tracking errors</a:t>
            </a:r>
          </a:p>
          <a:p>
            <a:pPr eaLnBrk="1" hangingPunct="1"/>
            <a:r>
              <a:rPr lang="pl-PL" altLang="pl-PL" sz="2400" b="1" smtClean="0"/>
              <a:t>No seeds migration, clumping, dose uncertainties over time, etc.</a:t>
            </a:r>
          </a:p>
          <a:p>
            <a:pPr eaLnBrk="1" hangingPunct="1"/>
            <a:r>
              <a:rPr lang="pl-PL" altLang="pl-PL" sz="2400" b="1" smtClean="0"/>
              <a:t>No temporary prostate edema</a:t>
            </a:r>
          </a:p>
          <a:p>
            <a:pPr eaLnBrk="1" hangingPunct="1"/>
            <a:r>
              <a:rPr lang="pl-PL" altLang="pl-PL" sz="2400" b="1" smtClean="0"/>
              <a:t>Accurate dosimetry and dose delivery</a:t>
            </a:r>
          </a:p>
          <a:p>
            <a:pPr eaLnBrk="1" hangingPunct="1"/>
            <a:r>
              <a:rPr lang="pl-PL" altLang="pl-PL" sz="2400" b="1" smtClean="0"/>
              <a:t>Radiobiological advantage</a:t>
            </a:r>
          </a:p>
          <a:p>
            <a:pPr eaLnBrk="1" hangingPunct="1"/>
            <a:r>
              <a:rPr lang="pl-PL" altLang="pl-PL" sz="2400" b="1" smtClean="0"/>
              <a:t>Cost, reimbursement</a:t>
            </a:r>
          </a:p>
        </p:txBody>
      </p:sp>
      <p:sp>
        <p:nvSpPr>
          <p:cNvPr id="89092" name="pole tekstowe 5"/>
          <p:cNvSpPr txBox="1">
            <a:spLocks noChangeArrowheads="1"/>
          </p:cNvSpPr>
          <p:nvPr/>
        </p:nvSpPr>
        <p:spPr bwMode="auto">
          <a:xfrm>
            <a:off x="152400" y="6462713"/>
            <a:ext cx="873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i="1">
                <a:solidFill>
                  <a:srgbClr val="FF0000"/>
                </a:solidFill>
              </a:rPr>
              <a:t>Courtesy</a:t>
            </a:r>
            <a:r>
              <a:rPr lang="pl-PL" altLang="pl-PL" i="1"/>
              <a:t>: Michel Ghilezan, Michigan Healthcare Professionals, Farmongton Hills,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ytuł 8"/>
          <p:cNvSpPr>
            <a:spLocks noGrp="1"/>
          </p:cNvSpPr>
          <p:nvPr>
            <p:ph type="title"/>
          </p:nvPr>
        </p:nvSpPr>
        <p:spPr>
          <a:xfrm>
            <a:off x="1403350" y="836613"/>
            <a:ext cx="6048375" cy="863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l-PL" altLang="pl-PL" sz="3600" b="1" dirty="0" err="1" smtClean="0">
                <a:solidFill>
                  <a:srgbClr val="FFFF00"/>
                </a:solidFill>
              </a:rPr>
              <a:t>Brachytherapy</a:t>
            </a:r>
            <a:r>
              <a:rPr lang="pl-PL" altLang="pl-PL" sz="3600" b="1" dirty="0" smtClean="0">
                <a:solidFill>
                  <a:srgbClr val="FFFF00"/>
                </a:solidFill>
              </a:rPr>
              <a:t> – </a:t>
            </a:r>
            <a:r>
              <a:rPr lang="pl-PL" altLang="pl-PL" sz="3600" b="1" dirty="0" err="1" smtClean="0">
                <a:solidFill>
                  <a:srgbClr val="FFFF00"/>
                </a:solidFill>
              </a:rPr>
              <a:t>why</a:t>
            </a:r>
            <a:r>
              <a:rPr lang="pl-PL" altLang="pl-PL" sz="3600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0115" name="Symbol zastępczy zawartości 9"/>
          <p:cNvSpPr>
            <a:spLocks noGrp="1"/>
          </p:cNvSpPr>
          <p:nvPr>
            <p:ph idx="1"/>
          </p:nvPr>
        </p:nvSpPr>
        <p:spPr>
          <a:xfrm>
            <a:off x="996950" y="1981200"/>
            <a:ext cx="7669213" cy="4114800"/>
          </a:xfrm>
        </p:spPr>
        <p:txBody>
          <a:bodyPr/>
          <a:lstStyle/>
          <a:p>
            <a:pPr eaLnBrk="1" hangingPunct="1"/>
            <a:endParaRPr lang="pl-PL" altLang="pl-PL" b="1" smtClean="0"/>
          </a:p>
          <a:p>
            <a:pPr eaLnBrk="1" hangingPunct="1"/>
            <a:r>
              <a:rPr lang="pl-PL" altLang="pl-PL" b="1" smtClean="0"/>
              <a:t>Time (physician/patient)</a:t>
            </a:r>
          </a:p>
          <a:p>
            <a:pPr eaLnBrk="1" hangingPunct="1"/>
            <a:r>
              <a:rPr lang="pl-PL" altLang="pl-PL" b="1" smtClean="0"/>
              <a:t>Cost (patient/government/hospital)</a:t>
            </a:r>
          </a:p>
          <a:p>
            <a:pPr eaLnBrk="1" hangingPunct="1"/>
            <a:r>
              <a:rPr lang="pl-PL" altLang="pl-PL" b="1" smtClean="0"/>
              <a:t>Disease outcomes</a:t>
            </a:r>
          </a:p>
          <a:p>
            <a:pPr eaLnBrk="1" hangingPunct="1"/>
            <a:r>
              <a:rPr lang="pl-PL" altLang="pl-PL" b="1" smtClean="0"/>
              <a:t>Quality of Life</a:t>
            </a:r>
          </a:p>
          <a:p>
            <a:pPr eaLnBrk="1" hangingPunct="1"/>
            <a:r>
              <a:rPr lang="pl-PL" altLang="pl-PL" b="1" smtClean="0"/>
              <a:t>Patient’s satisfaction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pl-PL" b="1" dirty="0" smtClean="0"/>
              <a:t>From: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l-PL" altLang="pl-PL" b="1" dirty="0" smtClean="0"/>
              <a:t>„</a:t>
            </a:r>
            <a:r>
              <a:rPr lang="en-US" altLang="pl-PL" b="1" dirty="0" smtClean="0"/>
              <a:t>Comparing Treatment Results  Of PROSTATE CANCER</a:t>
            </a:r>
            <a:r>
              <a:rPr lang="pl-PL" altLang="pl-PL" b="1" dirty="0" smtClean="0"/>
              <a:t>”</a:t>
            </a:r>
            <a:r>
              <a:rPr lang="en-US" altLang="pl-PL" b="1" dirty="0" smtClean="0"/>
              <a:t> 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pl-PL" b="1" dirty="0" smtClean="0">
                <a:solidFill>
                  <a:srgbClr val="FF0000"/>
                </a:solidFill>
              </a:rPr>
              <a:t>Prostate Cancer Results Study Group  201</a:t>
            </a:r>
            <a:r>
              <a:rPr lang="pl-PL" altLang="pl-PL" b="1" dirty="0" smtClean="0">
                <a:solidFill>
                  <a:srgbClr val="FF0000"/>
                </a:solidFill>
              </a:rPr>
              <a:t>6</a:t>
            </a:r>
          </a:p>
          <a:p>
            <a:pPr algn="ctr" eaLnBrk="1" hangingPunct="1">
              <a:buFont typeface="Arial" pitchFamily="34" charset="0"/>
              <a:buNone/>
            </a:pPr>
            <a:endParaRPr lang="pl-PL" altLang="pl-PL" b="1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altLang="pl-PL" b="1" i="1" dirty="0" smtClean="0"/>
              <a:t>Peter Grimm, DO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pl-PL" b="1" i="1" dirty="0" smtClean="0"/>
              <a:t>Prostate Cancer  Center of Seattle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pl-PL" b="1" dirty="0" smtClean="0"/>
          </a:p>
          <a:p>
            <a:pPr eaLnBrk="1" hangingPunct="1"/>
            <a:endParaRPr lang="pl-PL" altLang="pl-PL" b="1" dirty="0" smtClean="0"/>
          </a:p>
        </p:txBody>
      </p:sp>
      <p:sp>
        <p:nvSpPr>
          <p:cNvPr id="54275" name="Tytuł 8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pl-PL" altLang="pl-PL" b="1" dirty="0" err="1" smtClean="0">
                <a:solidFill>
                  <a:srgbClr val="FFFF00"/>
                </a:solidFill>
              </a:rPr>
              <a:t>Results</a:t>
            </a:r>
            <a:r>
              <a:rPr lang="pl-PL" altLang="pl-PL" b="1" dirty="0" smtClean="0">
                <a:solidFill>
                  <a:srgbClr val="FFFF00"/>
                </a:solidFill>
              </a:rPr>
              <a:t> – not </a:t>
            </a:r>
            <a:r>
              <a:rPr lang="pl-PL" altLang="pl-PL" b="1" dirty="0" err="1" smtClean="0">
                <a:solidFill>
                  <a:srgbClr val="FFFF00"/>
                </a:solidFill>
              </a:rPr>
              <a:t>possible</a:t>
            </a:r>
            <a:r>
              <a:rPr lang="pl-PL" altLang="pl-PL" b="1" dirty="0" smtClean="0">
                <a:solidFill>
                  <a:srgbClr val="FFFF00"/>
                </a:solidFill>
              </a:rPr>
              <a:t> to </a:t>
            </a:r>
            <a:r>
              <a:rPr lang="pl-PL" altLang="pl-PL" b="1" dirty="0" err="1" smtClean="0">
                <a:solidFill>
                  <a:srgbClr val="FFFF00"/>
                </a:solidFill>
              </a:rPr>
              <a:t>compare</a:t>
            </a:r>
            <a:r>
              <a:rPr lang="pl-PL" altLang="pl-PL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" name="Prostokąt 3"/>
          <p:cNvSpPr/>
          <p:nvPr/>
        </p:nvSpPr>
        <p:spPr>
          <a:xfrm>
            <a:off x="3059832" y="4437112"/>
            <a:ext cx="3024336" cy="576064"/>
          </a:xfrm>
          <a:prstGeom prst="rect">
            <a:avLst/>
          </a:prstGeom>
          <a:solidFill>
            <a:schemeClr val="accent1">
              <a:alpha val="1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1325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pl-PL" altLang="pl-PL" sz="4400" b="1" smtClean="0"/>
              <a:t>easily money can decide on the treatment of patients and not the curability or quality of life after treatment.</a:t>
            </a:r>
          </a:p>
          <a:p>
            <a:pPr algn="ctr">
              <a:buFont typeface="Arial" pitchFamily="34" charset="0"/>
              <a:buNone/>
            </a:pPr>
            <a:endParaRPr lang="pl-PL" altLang="pl-PL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ytuł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96259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96260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96261" name="Symbol zastępczy zawartości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96262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107527" name="Symbol zastępczy daty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smtClean="0"/>
              <a:t>27.05.2011</a:t>
            </a:r>
          </a:p>
        </p:txBody>
      </p:sp>
      <p:sp>
        <p:nvSpPr>
          <p:cNvPr id="107528" name="Symbol zastępczy stopki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smtClean="0"/>
              <a:t>Brachyterapia raka piersi</a:t>
            </a:r>
          </a:p>
        </p:txBody>
      </p:sp>
      <p:sp>
        <p:nvSpPr>
          <p:cNvPr id="55305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A4397-0187-43D3-B589-739F52206F9D}" type="slidenum">
              <a:rPr lang="pl-PL" smtClean="0"/>
              <a:pPr>
                <a:defRPr/>
              </a:pPr>
              <a:t>61</a:t>
            </a:fld>
            <a:endParaRPr lang="pl-PL" smtClean="0"/>
          </a:p>
        </p:txBody>
      </p:sp>
      <p:pic>
        <p:nvPicPr>
          <p:cNvPr id="96266" name="Picture 9" descr="Ruszkiewicz Krystyna pierś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7" name="pole tekstowe 1"/>
          <p:cNvSpPr txBox="1">
            <a:spLocks noChangeArrowheads="1"/>
          </p:cNvSpPr>
          <p:nvPr/>
        </p:nvSpPr>
        <p:spPr bwMode="auto">
          <a:xfrm>
            <a:off x="3635375" y="260350"/>
            <a:ext cx="161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b="1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6237288"/>
            <a:ext cx="8229600" cy="3937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l-PL" altLang="pl-PL" sz="1800" b="1" smtClean="0"/>
              <a:t>BJU International 2012; 109, supplement 1, 22–29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69135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pl-PL" sz="3200" b="1" dirty="0" smtClean="0">
                <a:solidFill>
                  <a:srgbClr val="FFFF00"/>
                </a:solidFill>
              </a:rPr>
              <a:t>What ’ s known on the subject? and What does the study add?</a:t>
            </a:r>
            <a:endParaRPr lang="pl-PL" altLang="pl-PL" sz="3200" dirty="0" smtClean="0">
              <a:solidFill>
                <a:srgbClr val="FFFF00"/>
              </a:solidFill>
            </a:endParaRPr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pl-PL" sz="1800" b="1" dirty="0" smtClean="0"/>
              <a:t>Very few comparative studies to date evaluate the results of treatment options for</a:t>
            </a:r>
            <a:r>
              <a:rPr lang="pl-PL" altLang="pl-PL" sz="1800" b="1" dirty="0" smtClean="0"/>
              <a:t> </a:t>
            </a:r>
            <a:r>
              <a:rPr lang="en-US" altLang="pl-PL" sz="1800" b="1" dirty="0" smtClean="0"/>
              <a:t>prostate cancer using the most sensitive measurement tools. </a:t>
            </a:r>
            <a:endParaRPr lang="pl-PL" altLang="pl-PL" sz="1800" b="1" dirty="0" smtClean="0"/>
          </a:p>
          <a:p>
            <a:pPr eaLnBrk="1" hangingPunct="1"/>
            <a:r>
              <a:rPr lang="en-US" altLang="pl-PL" sz="1800" b="1" dirty="0" smtClean="0"/>
              <a:t>PSA has been identified</a:t>
            </a:r>
            <a:r>
              <a:rPr lang="pl-PL" altLang="pl-PL" sz="1800" b="1" dirty="0" smtClean="0"/>
              <a:t> </a:t>
            </a:r>
            <a:r>
              <a:rPr lang="en-US" altLang="pl-PL" sz="1800" b="1" dirty="0" smtClean="0"/>
              <a:t>as the most sensitive tool for measuring treatment effectiveness. </a:t>
            </a:r>
            <a:endParaRPr lang="pl-PL" altLang="pl-PL" sz="1800" b="1" dirty="0" smtClean="0"/>
          </a:p>
          <a:p>
            <a:pPr eaLnBrk="1" hangingPunct="1"/>
            <a:r>
              <a:rPr lang="en-US" altLang="pl-PL" sz="1800" b="1" dirty="0" smtClean="0"/>
              <a:t>To date,</a:t>
            </a:r>
            <a:r>
              <a:rPr lang="pl-PL" altLang="pl-PL" sz="1800" b="1" dirty="0" smtClean="0"/>
              <a:t> </a:t>
            </a:r>
            <a:r>
              <a:rPr lang="en-US" altLang="pl-PL" sz="1800" b="1" dirty="0" smtClean="0"/>
              <a:t>comprehensive unbiased reviews of all the current literature are limited for prostate</a:t>
            </a:r>
            <a:r>
              <a:rPr lang="pl-PL" altLang="pl-PL" sz="1800" b="1" dirty="0" smtClean="0"/>
              <a:t> </a:t>
            </a:r>
            <a:r>
              <a:rPr lang="pl-PL" altLang="pl-PL" sz="1800" b="1" dirty="0" err="1" smtClean="0"/>
              <a:t>cancer</a:t>
            </a:r>
            <a:r>
              <a:rPr lang="pl-PL" altLang="pl-PL" sz="1800" b="1" dirty="0" smtClean="0"/>
              <a:t>.</a:t>
            </a:r>
          </a:p>
          <a:p>
            <a:pPr eaLnBrk="1" hangingPunct="1"/>
            <a:endParaRPr lang="pl-PL" altLang="pl-PL" sz="1800" b="1" dirty="0" smtClean="0"/>
          </a:p>
          <a:p>
            <a:pPr eaLnBrk="1" hangingPunct="1"/>
            <a:r>
              <a:rPr lang="en-US" altLang="pl-PL" sz="2800" b="1" u="sng" dirty="0" smtClean="0">
                <a:solidFill>
                  <a:srgbClr val="FF0000"/>
                </a:solidFill>
              </a:rPr>
              <a:t>This is the first large scale comprehensive review of the literature comparing risk</a:t>
            </a:r>
            <a:r>
              <a:rPr lang="pl-PL" altLang="pl-PL" sz="2800" b="1" u="sng" dirty="0" smtClean="0">
                <a:solidFill>
                  <a:srgbClr val="FF0000"/>
                </a:solidFill>
              </a:rPr>
              <a:t> </a:t>
            </a:r>
            <a:r>
              <a:rPr lang="en-US" altLang="pl-PL" sz="2800" b="1" u="sng" dirty="0" smtClean="0">
                <a:solidFill>
                  <a:srgbClr val="FF0000"/>
                </a:solidFill>
              </a:rPr>
              <a:t>stratified patients by treatment option and with long-term follow-up. </a:t>
            </a:r>
            <a:endParaRPr lang="pl-PL" altLang="pl-PL" sz="2800" b="1" u="sng" dirty="0" smtClean="0">
              <a:solidFill>
                <a:srgbClr val="FF0000"/>
              </a:solidFill>
            </a:endParaRPr>
          </a:p>
          <a:p>
            <a:pPr eaLnBrk="1" hangingPunct="1"/>
            <a:endParaRPr lang="pl-PL" altLang="pl-PL" sz="1800" b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pl-PL" sz="1800" b="1" dirty="0" smtClean="0"/>
              <a:t>The results of</a:t>
            </a:r>
            <a:r>
              <a:rPr lang="pl-PL" altLang="pl-PL" sz="1800" b="1" dirty="0" smtClean="0"/>
              <a:t> </a:t>
            </a:r>
            <a:r>
              <a:rPr lang="en-US" altLang="pl-PL" sz="1800" b="1" dirty="0" smtClean="0"/>
              <a:t>the studies are weighted, respecting the impact of larger studies on overall results. </a:t>
            </a:r>
            <a:endParaRPr lang="pl-PL" altLang="pl-PL" sz="1800" b="1" dirty="0" smtClean="0"/>
          </a:p>
          <a:p>
            <a:pPr eaLnBrk="1" hangingPunct="1"/>
            <a:r>
              <a:rPr lang="en-US" altLang="pl-PL" sz="1800" b="1" dirty="0" smtClean="0"/>
              <a:t>The</a:t>
            </a:r>
            <a:r>
              <a:rPr lang="pl-PL" altLang="pl-PL" sz="1800" b="1" dirty="0" smtClean="0"/>
              <a:t> </a:t>
            </a:r>
            <a:r>
              <a:rPr lang="en-US" altLang="pl-PL" sz="1800" b="1" dirty="0" smtClean="0"/>
              <a:t>study identified </a:t>
            </a:r>
            <a:r>
              <a:rPr lang="en-US" altLang="pl-PL" sz="1800" b="1" dirty="0" smtClean="0">
                <a:solidFill>
                  <a:srgbClr val="FF0000"/>
                </a:solidFill>
              </a:rPr>
              <a:t>a lack of uniformity </a:t>
            </a:r>
            <a:r>
              <a:rPr lang="en-US" altLang="pl-PL" sz="1800" b="1" dirty="0" smtClean="0"/>
              <a:t>in reporting results amongst institutions and</a:t>
            </a:r>
            <a:r>
              <a:rPr lang="pl-PL" altLang="pl-PL" sz="1800" b="1" dirty="0" smtClean="0"/>
              <a:t> </a:t>
            </a:r>
            <a:r>
              <a:rPr lang="pl-PL" altLang="pl-PL" sz="1800" b="1" dirty="0" err="1" smtClean="0"/>
              <a:t>centres</a:t>
            </a:r>
            <a:r>
              <a:rPr lang="pl-PL" altLang="pl-PL" sz="1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08388" y="5373688"/>
            <a:ext cx="4841875" cy="1338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pl-PL" b="1" dirty="0">
                <a:latin typeface="Bookman Old Style" pitchFamily="18" charset="0"/>
                <a:cs typeface="Times New Roman" pitchFamily="18" charset="0"/>
              </a:rPr>
              <a:t>Comparing Treatment Results</a:t>
            </a:r>
            <a:r>
              <a:rPr lang="pl-PL" altLang="pl-PL" b="1" dirty="0">
                <a:latin typeface="Bookman Old Style" pitchFamily="18" charset="0"/>
                <a:cs typeface="Times New Roman" pitchFamily="18" charset="0"/>
              </a:rPr>
              <a:t> o</a:t>
            </a:r>
            <a:r>
              <a:rPr lang="en-US" altLang="pl-PL" b="1" dirty="0">
                <a:latin typeface="Bookman Old Style" pitchFamily="18" charset="0"/>
                <a:cs typeface="Times New Roman" pitchFamily="18" charset="0"/>
              </a:rPr>
              <a:t>f PROSTATE CANCER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pl-PL" b="1" dirty="0">
                <a:latin typeface="Bookman Old Style" pitchFamily="18" charset="0"/>
                <a:cs typeface="Times New Roman" pitchFamily="18" charset="0"/>
              </a:rPr>
              <a:t>Prostate Cancer Results Study Group </a:t>
            </a:r>
            <a:r>
              <a:rPr lang="pl-PL" altLang="pl-PL" b="1" dirty="0">
                <a:latin typeface="Bookman Old Style" pitchFamily="18" charset="0"/>
                <a:cs typeface="Times New Roman" pitchFamily="18" charset="0"/>
              </a:rPr>
              <a:t>-</a:t>
            </a:r>
            <a:r>
              <a:rPr lang="en-US" altLang="pl-PL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altLang="pl-PL" b="1" dirty="0" err="1">
                <a:latin typeface="Bookman Old Style" pitchFamily="18" charset="0"/>
                <a:cs typeface="Times New Roman" pitchFamily="18" charset="0"/>
              </a:rPr>
              <a:t>June</a:t>
            </a:r>
            <a:r>
              <a:rPr lang="pl-PL" altLang="pl-PL" b="1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altLang="pl-PL" b="1" dirty="0" smtClean="0">
                <a:latin typeface="Bookman Old Style" pitchFamily="18" charset="0"/>
                <a:cs typeface="Times New Roman" pitchFamily="18" charset="0"/>
              </a:rPr>
              <a:t>201</a:t>
            </a:r>
            <a:r>
              <a:rPr lang="pl-PL" altLang="pl-PL" b="1" dirty="0" smtClean="0">
                <a:latin typeface="Bookman Old Style" pitchFamily="18" charset="0"/>
                <a:cs typeface="Times New Roman" pitchFamily="18" charset="0"/>
              </a:rPr>
              <a:t>6</a:t>
            </a:r>
            <a:endParaRPr lang="en-US" altLang="pl-PL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7347" name="Picture 2" descr="C:\Users\Janusz\Desktop\Documents\Zjazdy Naukowe\Elekta's 7th European Users’ Conference  Monte Carlo 2015\PCS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260350"/>
            <a:ext cx="5308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971550" y="2551113"/>
            <a:ext cx="2305050" cy="649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b="1" dirty="0" err="1">
                <a:latin typeface="+mj-lt"/>
                <a:ea typeface="+mj-ea"/>
                <a:cs typeface="+mj-cs"/>
              </a:rPr>
              <a:t>Conclusions</a:t>
            </a:r>
            <a:endParaRPr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600450" y="2403475"/>
            <a:ext cx="4572000" cy="2862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The role of brachytherapy should be considered</a:t>
            </a:r>
          </a:p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for most men with localized prostate cancer</a:t>
            </a:r>
            <a:endParaRPr lang="pl-PL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•</a:t>
            </a:r>
            <a:r>
              <a:rPr lang="en-US" b="1" dirty="0">
                <a:latin typeface="Arial" charset="0"/>
                <a:cs typeface="Arial" charset="0"/>
              </a:rPr>
              <a:t> Outcomes probably better than with other local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r>
              <a:rPr lang="pl-PL" b="1" dirty="0" err="1">
                <a:latin typeface="Arial" charset="0"/>
                <a:cs typeface="Arial" charset="0"/>
              </a:rPr>
              <a:t>treatments</a:t>
            </a:r>
            <a:endParaRPr lang="pl-P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•</a:t>
            </a:r>
            <a:r>
              <a:rPr lang="en-US" b="1" dirty="0">
                <a:latin typeface="Arial" charset="0"/>
                <a:cs typeface="Arial" charset="0"/>
              </a:rPr>
              <a:t> Consider adding EBRT and/or ADT for higher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r>
              <a:rPr lang="pl-PL" b="1" dirty="0" err="1">
                <a:latin typeface="Arial" charset="0"/>
                <a:cs typeface="Arial" charset="0"/>
              </a:rPr>
              <a:t>risk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r>
              <a:rPr lang="pl-PL" b="1" dirty="0" err="1">
                <a:latin typeface="Arial" charset="0"/>
                <a:cs typeface="Arial" charset="0"/>
              </a:rPr>
              <a:t>disease</a:t>
            </a:r>
            <a:endParaRPr lang="pl-P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  <a:latin typeface="Arial" charset="0"/>
                <a:cs typeface="Arial" charset="0"/>
              </a:rPr>
              <a:t>•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r>
              <a:rPr lang="pl-PL" b="1" dirty="0" err="1">
                <a:latin typeface="Arial" charset="0"/>
                <a:cs typeface="Arial" charset="0"/>
              </a:rPr>
              <a:t>Seeds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r>
              <a:rPr lang="pl-PL" b="1" dirty="0" err="1">
                <a:latin typeface="Arial" charset="0"/>
                <a:cs typeface="Arial" charset="0"/>
              </a:rPr>
              <a:t>or</a:t>
            </a:r>
            <a:r>
              <a:rPr lang="pl-PL" b="1" dirty="0">
                <a:latin typeface="Arial" charset="0"/>
                <a:cs typeface="Arial" charset="0"/>
              </a:rPr>
              <a:t> HDR brachytherapy?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42875" y="3833813"/>
            <a:ext cx="3133725" cy="2690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Corbel" pitchFamily="34" charset="0"/>
                <a:cs typeface="+mn-cs"/>
              </a:rPr>
              <a:t> </a:t>
            </a:r>
            <a:r>
              <a:rPr lang="pl-PL" altLang="en-US" sz="1600" b="1" dirty="0" smtClean="0">
                <a:solidFill>
                  <a:srgbClr val="FF0000"/>
                </a:solidFill>
                <a:latin typeface="Corbel" pitchFamily="34" charset="0"/>
                <a:cs typeface="+mn-cs"/>
              </a:rPr>
              <a:t>44.900</a:t>
            </a:r>
            <a:r>
              <a:rPr lang="en-US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+ 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  <a:cs typeface="+mn-cs"/>
              </a:rPr>
              <a:t>prostate studies </a:t>
            </a:r>
            <a:r>
              <a:rPr lang="en-US" altLang="en-US" sz="1600" b="1" dirty="0">
                <a:latin typeface="+mn-lt"/>
                <a:cs typeface="+mn-cs"/>
              </a:rPr>
              <a:t>were published between 2000 and </a:t>
            </a:r>
            <a:r>
              <a:rPr lang="en-US" altLang="en-US" sz="1600" b="1" dirty="0" smtClean="0">
                <a:latin typeface="+mn-lt"/>
                <a:cs typeface="+mn-cs"/>
              </a:rPr>
              <a:t>201</a:t>
            </a:r>
            <a:r>
              <a:rPr lang="pl-PL" altLang="en-US" sz="1600" b="1" dirty="0" smtClean="0">
                <a:latin typeface="+mn-lt"/>
                <a:cs typeface="+mn-cs"/>
              </a:rPr>
              <a:t>5</a:t>
            </a:r>
            <a:r>
              <a:rPr lang="en-US" altLang="en-US" sz="1600" b="1" dirty="0" smtClean="0">
                <a:latin typeface="+mn-lt"/>
                <a:cs typeface="+mn-cs"/>
              </a:rPr>
              <a:t>.</a:t>
            </a:r>
            <a:endParaRPr lang="en-US" altLang="en-US" sz="16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+mn-lt"/>
                <a:cs typeface="+mn-cs"/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1</a:t>
            </a:r>
            <a:r>
              <a:rPr lang="pl-PL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.415</a:t>
            </a:r>
            <a:r>
              <a:rPr lang="en-US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  <a:cs typeface="+mn-cs"/>
              </a:rPr>
              <a:t>of those studies featured treatment results.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208</a:t>
            </a:r>
            <a:r>
              <a:rPr lang="en-US" altLang="en-US" sz="16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  <a:cs typeface="+mn-cs"/>
              </a:rPr>
              <a:t>of those met the criteria to be included in this review study.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latin typeface="+mn-lt"/>
                <a:cs typeface="+mn-cs"/>
              </a:rPr>
              <a:t>Some treatment methods are under-represented  due to failure to meet criteria.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39552" y="5013176"/>
            <a:ext cx="2520280" cy="72008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4_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4_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1739</Words>
  <Application>Microsoft Office PowerPoint</Application>
  <PresentationFormat>Pokaz na ekranie (4:3)</PresentationFormat>
  <Paragraphs>285</Paragraphs>
  <Slides>61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7" baseType="lpstr">
      <vt:lpstr>Motyw pakietu Office</vt:lpstr>
      <vt:lpstr>1_Projekt domyślny</vt:lpstr>
      <vt:lpstr>1_Motyw pakietu Office</vt:lpstr>
      <vt:lpstr>14_Module</vt:lpstr>
      <vt:lpstr>15_Module</vt:lpstr>
      <vt:lpstr>Photo Editor Photo</vt:lpstr>
      <vt:lpstr>Prostate trials – past and the future</vt:lpstr>
      <vt:lpstr>Radium? – no way….</vt:lpstr>
      <vt:lpstr> Prostate cancer - treatment </vt:lpstr>
      <vt:lpstr>Radiotherapy</vt:lpstr>
      <vt:lpstr>Prezentacja programu PowerPoint</vt:lpstr>
      <vt:lpstr>Results – not possible to compare?</vt:lpstr>
      <vt:lpstr>Prezentacja programu PowerPoint</vt:lpstr>
      <vt:lpstr>What ’ s known on the subject? and What does the study add?</vt:lpstr>
      <vt:lpstr>Prezentacja programu PowerPoint</vt:lpstr>
      <vt:lpstr>   Treatment Symbols Ledger-     for all risk groups graphs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Summary evidence prostate cancer</vt:lpstr>
      <vt:lpstr>ASTRO 2016 Bradley Prestidge, Past – President ABS, Bon Secours Cancer Institute at DePaul Medical Center in Norfolk, Virginia</vt:lpstr>
      <vt:lpstr>ASTRO 2016 Bradley Prestidge, Past – President ABS, Bon Secours Cancer Institute at DePaul Medical Center in Norfolk, Virginia</vt:lpstr>
      <vt:lpstr>ASCENDE‐RT trial  Morris WJ, Tyldesley S, Pai HH, et al.  A multicenter, randomized trial of dose-escalated external beam radiation therapy (EBRT-B) versus low-dose-rate brachytherapy (LDR-B) for men with unfavorable-risk localized prostate cancer.  BC Cancer Agency: Vancouver, Vancouver Island, Southern Interior, and Fraser Valley Centers, BC Sunnybrook Cancer Centre, Princess Margaret Hospital, Toronto, Ontario</vt:lpstr>
      <vt:lpstr>ASCENDE‐RT trial</vt:lpstr>
      <vt:lpstr>ASCENDE‐RT trial</vt:lpstr>
      <vt:lpstr>ASCENDE‐RT trial</vt:lpstr>
      <vt:lpstr>ASCENDE‐RT trial</vt:lpstr>
      <vt:lpstr>ASCENDE‐RT trial</vt:lpstr>
      <vt:lpstr>ASCENDE‐RT trial</vt:lpstr>
      <vt:lpstr>ASCENDE‐RT trial</vt:lpstr>
      <vt:lpstr>ASCENDE‐RT trial</vt:lpstr>
      <vt:lpstr>ASCENDE‐RT trial</vt:lpstr>
      <vt:lpstr>ASCENDE‐RT trial</vt:lpstr>
      <vt:lpstr>A comprehensive analysis of brachytherapy clinical trials over the past 15 years  Bismarck C.L. Odei, Dustin Boothe, Shane Lloyd, David K. Gaffney. Department of Radiation Oncology, David Geffen . School of Medicine at UCLA, Los Angeles, CA, Department of Radiation Oncology, University of Utah, Salt Lake City, UT.   Brachytherapy - (2016) in Article in Press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Portfolio of prospective clinical trials including brachytherapy: an analysis of the ClinicalTrials.gov database  Nicola Cihoric, Alexandros Tsikkinis, Cristina Gutierrez Miguelez, Vratislav Strnad et al.  Radiation Oncology 2016;11:48  </vt:lpstr>
      <vt:lpstr>Portfolio of prospective clinical trials including brachytherapy: an analysis of the ClinicalTrials.gov database  Nicola Cihoric, Alexandros Tsikkinis, Cristina Gutierrez Miguelez, Vratislav Strnad et al.  Radiation Oncology 2016;11:48  </vt:lpstr>
      <vt:lpstr>Portfolio of prospective clinical trials including brachytherapy: an analysis of the ClinicalTrials.gov database  Nicola Cihoric, Alexandros Tsikkinis, Cristina Gutierrez Miguelez, Vratislav Strnad et al.  Radiation Oncology 2016;11:48  </vt:lpstr>
      <vt:lpstr>Trials</vt:lpstr>
      <vt:lpstr>Trials</vt:lpstr>
      <vt:lpstr>Trials -examples</vt:lpstr>
      <vt:lpstr>Trials -examples</vt:lpstr>
      <vt:lpstr>Trials -examples</vt:lpstr>
      <vt:lpstr>Trials -examples</vt:lpstr>
      <vt:lpstr>Trials -examples</vt:lpstr>
      <vt:lpstr>Trials -examples</vt:lpstr>
      <vt:lpstr>Trials -examples</vt:lpstr>
      <vt:lpstr>Trials -examples</vt:lpstr>
      <vt:lpstr>Trials -examples</vt:lpstr>
      <vt:lpstr>Trials -examples</vt:lpstr>
      <vt:lpstr>Radiation Oncology/Prostate/RTOG Prostate </vt:lpstr>
      <vt:lpstr>Trials -examples</vt:lpstr>
      <vt:lpstr>Prostatic Radiotherapy</vt:lpstr>
      <vt:lpstr>Prezentacja programu PowerPoint</vt:lpstr>
      <vt:lpstr>Prezentacja programu PowerPoint</vt:lpstr>
      <vt:lpstr>Why prostate brachytherapy?</vt:lpstr>
      <vt:lpstr>Brachytherapy – why?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Results, complications, quality of life, costs? What else matters?</dc:title>
  <dc:creator>janusz</dc:creator>
  <cp:lastModifiedBy>skowronek.j</cp:lastModifiedBy>
  <cp:revision>80</cp:revision>
  <cp:lastPrinted>2016-10-28T09:31:46Z</cp:lastPrinted>
  <dcterms:created xsi:type="dcterms:W3CDTF">2013-06-16T12:33:09Z</dcterms:created>
  <dcterms:modified xsi:type="dcterms:W3CDTF">2016-11-02T10:21:16Z</dcterms:modified>
</cp:coreProperties>
</file>